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6"/>
  </p:notesMasterIdLst>
  <p:handoutMasterIdLst>
    <p:handoutMasterId r:id="rId37"/>
  </p:handoutMasterIdLst>
  <p:sldIdLst>
    <p:sldId id="256" r:id="rId5"/>
    <p:sldId id="269" r:id="rId6"/>
    <p:sldId id="318" r:id="rId7"/>
    <p:sldId id="260" r:id="rId8"/>
    <p:sldId id="270" r:id="rId9"/>
    <p:sldId id="281" r:id="rId10"/>
    <p:sldId id="286" r:id="rId11"/>
    <p:sldId id="287" r:id="rId12"/>
    <p:sldId id="288" r:id="rId13"/>
    <p:sldId id="311" r:id="rId14"/>
    <p:sldId id="317" r:id="rId15"/>
    <p:sldId id="289" r:id="rId16"/>
    <p:sldId id="290" r:id="rId17"/>
    <p:sldId id="291" r:id="rId18"/>
    <p:sldId id="292" r:id="rId19"/>
    <p:sldId id="293" r:id="rId20"/>
    <p:sldId id="294" r:id="rId21"/>
    <p:sldId id="295" r:id="rId22"/>
    <p:sldId id="316" r:id="rId23"/>
    <p:sldId id="271" r:id="rId24"/>
    <p:sldId id="313" r:id="rId25"/>
    <p:sldId id="314" r:id="rId26"/>
    <p:sldId id="308" r:id="rId27"/>
    <p:sldId id="309" r:id="rId28"/>
    <p:sldId id="315" r:id="rId29"/>
    <p:sldId id="307" r:id="rId30"/>
    <p:sldId id="319" r:id="rId31"/>
    <p:sldId id="320" r:id="rId32"/>
    <p:sldId id="312" r:id="rId33"/>
    <p:sldId id="321" r:id="rId34"/>
    <p:sldId id="267"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DEB9835-CC6D-41A6-3B17-3D5E1DCA131B}" name="Jolly Trivedi" initials="JT" userId="S::Jolly.Trivedi@Ltts.com::162eda90-e108-4ecd-bbc0-29a21f73c9a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41" autoAdjust="0"/>
  </p:normalViewPr>
  <p:slideViewPr>
    <p:cSldViewPr snapToGrid="0">
      <p:cViewPr varScale="1">
        <p:scale>
          <a:sx n="74" d="100"/>
          <a:sy n="74" d="100"/>
        </p:scale>
        <p:origin x="300" y="60"/>
      </p:cViewPr>
      <p:guideLst>
        <p:guide orient="horz" pos="2160"/>
        <p:guide pos="3840"/>
      </p:guideLst>
    </p:cSldViewPr>
  </p:slideViewPr>
  <p:notesTextViewPr>
    <p:cViewPr>
      <p:scale>
        <a:sx n="1" d="1"/>
        <a:sy n="1" d="1"/>
      </p:scale>
      <p:origin x="0" y="0"/>
    </p:cViewPr>
  </p:notesTextViewPr>
  <p:sorterViewPr>
    <p:cViewPr>
      <p:scale>
        <a:sx n="100" d="100"/>
        <a:sy n="100" d="100"/>
      </p:scale>
      <p:origin x="0" y="-6438"/>
    </p:cViewPr>
  </p:sorter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IN"/>
        </a:p>
      </dgm:t>
    </dgm:pt>
    <dgm:pt modelId="{6FA86730-1CE5-4EBE-A9BA-FC19829C945A}">
      <dgm:prSet phldrT="[Text]"/>
      <dgm:spPr/>
      <dgm:t>
        <a:bodyPr/>
        <a:lstStyle/>
        <a:p>
          <a:pPr>
            <a:lnSpc>
              <a:spcPct val="100000"/>
            </a:lnSpc>
          </a:pPr>
          <a:r>
            <a:rPr lang="en-US" dirty="0"/>
            <a:t>Web Application Security</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Web API Security</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2B18BA75-3015-4EDC-9A6E-207E7613C0B0}">
      <dgm:prSet phldrT="[Text]"/>
      <dgm:spPr/>
      <dgm:t>
        <a:bodyPr/>
        <a:lstStyle/>
        <a:p>
          <a:pPr>
            <a:lnSpc>
              <a:spcPct val="100000"/>
            </a:lnSpc>
          </a:pPr>
          <a:r>
            <a:rPr lang="en-US" dirty="0"/>
            <a:t>Web Service Security</a:t>
          </a:r>
        </a:p>
      </dgm:t>
    </dgm:pt>
    <dgm:pt modelId="{4B8921E4-26CA-44AD-95CC-9AAA7E6FCC0C}" type="parTrans" cxnId="{7AC9B03E-9213-4C3C-B80E-E772B7E896FA}">
      <dgm:prSet/>
      <dgm:spPr/>
      <dgm:t>
        <a:bodyPr/>
        <a:lstStyle/>
        <a:p>
          <a:endParaRPr lang="en-IN"/>
        </a:p>
      </dgm:t>
    </dgm:pt>
    <dgm:pt modelId="{177AABC9-9E96-4EC2-81F3-4F1FE4528D94}" type="sibTrans" cxnId="{7AC9B03E-9213-4C3C-B80E-E772B7E896FA}">
      <dgm:prSet/>
      <dgm:spPr/>
      <dgm:t>
        <a:bodyPr/>
        <a:lstStyle/>
        <a:p>
          <a:endParaRPr lang="en-IN"/>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3"/>
      <dgm:spPr/>
    </dgm:pt>
    <dgm:pt modelId="{55596134-9829-4D70-890A-C69BBF81D77E}" type="pres">
      <dgm:prSet presAssocID="{6FA86730-1CE5-4EBE-A9BA-FC19829C945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3">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3"/>
      <dgm:spPr/>
    </dgm:pt>
    <dgm:pt modelId="{FCE68459-8AC8-4D4B-8B2A-B85347F651AB}" type="pres">
      <dgm:prSet presAssocID="{6ABE9384-859D-4C4C-B983-2B1E39A8B348}" presName="iconRect" presStyleLbl="node1" presStyleIdx="1" presStyleCnt="3"/>
      <dgm:spPr>
        <a:blipFill>
          <a:blip xmlns:r="http://schemas.openxmlformats.org/officeDocument/2006/relationships" r:embed="rId2"/>
          <a:srcRect/>
          <a:stretch>
            <a:fillRect l="-33000" r="-33000"/>
          </a:stretch>
        </a:blipFill>
        <a:ln>
          <a:noFill/>
        </a:ln>
      </dgm:spPr>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3">
        <dgm:presLayoutVars>
          <dgm:chMax val="0"/>
          <dgm:chPref val="0"/>
        </dgm:presLayoutVars>
      </dgm:prSet>
      <dgm:spPr/>
    </dgm:pt>
    <dgm:pt modelId="{EA5FC923-DF15-42D9-B66F-F8E739C2DF9C}" type="pres">
      <dgm:prSet presAssocID="{012549DD-A1CA-4571-A981-CFD78093EB20}" presName="sibTrans" presStyleCnt="0"/>
      <dgm:spPr/>
    </dgm:pt>
    <dgm:pt modelId="{D0EA5E08-51FB-4339-B172-4D427B8F91A6}" type="pres">
      <dgm:prSet presAssocID="{2B18BA75-3015-4EDC-9A6E-207E7613C0B0}" presName="compNode" presStyleCnt="0"/>
      <dgm:spPr/>
    </dgm:pt>
    <dgm:pt modelId="{FDD0748F-24D3-4D24-BE9B-97D75CCFAC21}" type="pres">
      <dgm:prSet presAssocID="{2B18BA75-3015-4EDC-9A6E-207E7613C0B0}" presName="bgRect" presStyleLbl="bgShp" presStyleIdx="2" presStyleCnt="3"/>
      <dgm:spPr/>
    </dgm:pt>
    <dgm:pt modelId="{6010AFEC-4F0E-4B83-AE16-DA8382E8FBDB}" type="pres">
      <dgm:prSet presAssocID="{2B18BA75-3015-4EDC-9A6E-207E7613C0B0}" presName="iconRect" presStyleLbl="node1" presStyleIdx="2" presStyleCnt="3"/>
      <dgm:spPr>
        <a:blipFill rotWithShape="1">
          <a:blip xmlns:r="http://schemas.openxmlformats.org/officeDocument/2006/relationships" r:embed="rId3"/>
          <a:srcRect/>
          <a:stretch>
            <a:fillRect/>
          </a:stretch>
        </a:blipFill>
      </dgm:spPr>
    </dgm:pt>
    <dgm:pt modelId="{0B9E8CE6-E85B-4232-840C-244B3FFE4761}" type="pres">
      <dgm:prSet presAssocID="{2B18BA75-3015-4EDC-9A6E-207E7613C0B0}" presName="spaceRect" presStyleCnt="0"/>
      <dgm:spPr/>
    </dgm:pt>
    <dgm:pt modelId="{75AFC78F-6572-4D96-AF62-01CC32C73245}" type="pres">
      <dgm:prSet presAssocID="{2B18BA75-3015-4EDC-9A6E-207E7613C0B0}" presName="parTx" presStyleLbl="revTx" presStyleIdx="2" presStyleCnt="3">
        <dgm:presLayoutVars>
          <dgm:chMax val="0"/>
          <dgm:chPref val="0"/>
        </dgm:presLayoutVars>
      </dgm:prSet>
      <dgm:spPr/>
    </dgm:pt>
  </dgm:ptLst>
  <dgm:cxnLst>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7AC9B03E-9213-4C3C-B80E-E772B7E896FA}" srcId="{53001724-5C5A-402A-B907-ECA89FAFA97F}" destId="{2B18BA75-3015-4EDC-9A6E-207E7613C0B0}" srcOrd="2" destOrd="0" parTransId="{4B8921E4-26CA-44AD-95CC-9AAA7E6FCC0C}" sibTransId="{177AABC9-9E96-4EC2-81F3-4F1FE4528D94}"/>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650231CB-C3AF-4AD6-BB23-F6C94E30440B}" type="presOf" srcId="{2B18BA75-3015-4EDC-9A6E-207E7613C0B0}" destId="{75AFC78F-6572-4D96-AF62-01CC32C73245}"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 modelId="{096E0717-96DD-4BD6-9BF3-64DF8BF561D0}" type="presParOf" srcId="{44164630-2F05-47D6-AD96-D9713C7C94EA}" destId="{EA5FC923-DF15-42D9-B66F-F8E739C2DF9C}" srcOrd="3" destOrd="0" presId="urn:microsoft.com/office/officeart/2018/2/layout/IconVerticalSolidList"/>
    <dgm:cxn modelId="{B6171D51-B1BB-4FF9-A2AF-486ECC4F8788}" type="presParOf" srcId="{44164630-2F05-47D6-AD96-D9713C7C94EA}" destId="{D0EA5E08-51FB-4339-B172-4D427B8F91A6}" srcOrd="4" destOrd="0" presId="urn:microsoft.com/office/officeart/2018/2/layout/IconVerticalSolidList"/>
    <dgm:cxn modelId="{7532795D-A285-4D76-9CC3-02A11FE4C1CC}" type="presParOf" srcId="{D0EA5E08-51FB-4339-B172-4D427B8F91A6}" destId="{FDD0748F-24D3-4D24-BE9B-97D75CCFAC21}" srcOrd="0" destOrd="0" presId="urn:microsoft.com/office/officeart/2018/2/layout/IconVerticalSolidList"/>
    <dgm:cxn modelId="{829D1726-61FF-420A-8BCA-EA733B43B774}" type="presParOf" srcId="{D0EA5E08-51FB-4339-B172-4D427B8F91A6}" destId="{6010AFEC-4F0E-4B83-AE16-DA8382E8FBDB}" srcOrd="1" destOrd="0" presId="urn:microsoft.com/office/officeart/2018/2/layout/IconVerticalSolidList"/>
    <dgm:cxn modelId="{C448CBC0-C612-4374-856F-81C0345C2EFE}" type="presParOf" srcId="{D0EA5E08-51FB-4339-B172-4D427B8F91A6}" destId="{0B9E8CE6-E85B-4232-840C-244B3FFE4761}" srcOrd="2" destOrd="0" presId="urn:microsoft.com/office/officeart/2018/2/layout/IconVerticalSolidList"/>
    <dgm:cxn modelId="{C7AA4CB7-4828-40C9-ABED-DDAFD8540499}" type="presParOf" srcId="{D0EA5E08-51FB-4339-B172-4D427B8F91A6}" destId="{75AFC78F-6572-4D96-AF62-01CC32C7324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3673EF-14BF-4590-8243-82C043854020}"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38D4B694-C51B-41DF-9965-5F3E1CD7FC0F}">
      <dgm:prSet phldrT="[Text]"/>
      <dgm:spPr/>
      <dgm:t>
        <a:bodyPr/>
        <a:lstStyle/>
        <a:p>
          <a:r>
            <a:rPr lang="en-US" dirty="0"/>
            <a:t>Web Application</a:t>
          </a:r>
          <a:endParaRPr lang="en-IN" dirty="0"/>
        </a:p>
      </dgm:t>
    </dgm:pt>
    <dgm:pt modelId="{1A1D6AA6-3538-4BCF-A85E-D6E97774E683}" type="parTrans" cxnId="{C4ECE2EE-71DD-468B-91F6-AE1192B78C86}">
      <dgm:prSet/>
      <dgm:spPr/>
      <dgm:t>
        <a:bodyPr/>
        <a:lstStyle/>
        <a:p>
          <a:endParaRPr lang="en-IN"/>
        </a:p>
      </dgm:t>
    </dgm:pt>
    <dgm:pt modelId="{1A56C8A7-042A-4DB9-8F20-1F326E14C4B4}" type="sibTrans" cxnId="{C4ECE2EE-71DD-468B-91F6-AE1192B78C86}">
      <dgm:prSet/>
      <dgm:spPr/>
      <dgm:t>
        <a:bodyPr/>
        <a:lstStyle/>
        <a:p>
          <a:endParaRPr lang="en-IN"/>
        </a:p>
      </dgm:t>
    </dgm:pt>
    <dgm:pt modelId="{C0AF4093-215C-4738-BD7A-A86A03A303F4}">
      <dgm:prSet phldrT="[Text]"/>
      <dgm:spPr/>
      <dgm:t>
        <a:bodyPr/>
        <a:lstStyle/>
        <a:p>
          <a:r>
            <a:rPr lang="en-US" dirty="0"/>
            <a:t>Internet</a:t>
          </a:r>
          <a:endParaRPr lang="en-IN" dirty="0"/>
        </a:p>
      </dgm:t>
    </dgm:pt>
    <dgm:pt modelId="{28C45D6F-6007-4BA5-9699-F71730D79EFD}" type="parTrans" cxnId="{6DDD0A98-F649-4F64-9CC5-56575E2FB6D1}">
      <dgm:prSet/>
      <dgm:spPr/>
      <dgm:t>
        <a:bodyPr/>
        <a:lstStyle/>
        <a:p>
          <a:endParaRPr lang="en-IN"/>
        </a:p>
      </dgm:t>
    </dgm:pt>
    <dgm:pt modelId="{5CEEA808-4BB3-4F32-A8EA-E71CC56A7CA3}" type="sibTrans" cxnId="{6DDD0A98-F649-4F64-9CC5-56575E2FB6D1}">
      <dgm:prSet/>
      <dgm:spPr/>
      <dgm:t>
        <a:bodyPr/>
        <a:lstStyle/>
        <a:p>
          <a:endParaRPr lang="en-IN"/>
        </a:p>
      </dgm:t>
    </dgm:pt>
    <dgm:pt modelId="{F54D4E5B-7A1D-48F8-8052-23F70CAE5A5C}">
      <dgm:prSet phldrT="[Text]"/>
      <dgm:spPr/>
      <dgm:t>
        <a:bodyPr/>
        <a:lstStyle/>
        <a:p>
          <a:r>
            <a:rPr lang="en-US" dirty="0"/>
            <a:t>Web API</a:t>
          </a:r>
          <a:endParaRPr lang="en-IN" dirty="0"/>
        </a:p>
      </dgm:t>
    </dgm:pt>
    <dgm:pt modelId="{9864C794-A424-42BA-9696-EE26D9B0C415}" type="parTrans" cxnId="{6466F037-87F2-4AFC-9578-4221DA95021F}">
      <dgm:prSet/>
      <dgm:spPr/>
      <dgm:t>
        <a:bodyPr/>
        <a:lstStyle/>
        <a:p>
          <a:endParaRPr lang="en-IN"/>
        </a:p>
      </dgm:t>
    </dgm:pt>
    <dgm:pt modelId="{87FB63B5-1BE4-4467-89D4-DD0A18FF321F}" type="sibTrans" cxnId="{6466F037-87F2-4AFC-9578-4221DA95021F}">
      <dgm:prSet/>
      <dgm:spPr/>
      <dgm:t>
        <a:bodyPr/>
        <a:lstStyle/>
        <a:p>
          <a:endParaRPr lang="en-IN"/>
        </a:p>
      </dgm:t>
    </dgm:pt>
    <dgm:pt modelId="{41B30252-BD92-41DC-A543-06D9A824F5D6}">
      <dgm:prSet phldrT="[Text]"/>
      <dgm:spPr/>
      <dgm:t>
        <a:bodyPr/>
        <a:lstStyle/>
        <a:p>
          <a:r>
            <a:rPr lang="en-US" dirty="0"/>
            <a:t>Web Server</a:t>
          </a:r>
          <a:endParaRPr lang="en-IN" dirty="0"/>
        </a:p>
      </dgm:t>
    </dgm:pt>
    <dgm:pt modelId="{B1DA37A8-25A0-4F5B-BDEE-080967CDED9B}" type="parTrans" cxnId="{E544E25B-AD05-4562-9D20-7DA23B206D24}">
      <dgm:prSet/>
      <dgm:spPr/>
      <dgm:t>
        <a:bodyPr/>
        <a:lstStyle/>
        <a:p>
          <a:endParaRPr lang="en-IN"/>
        </a:p>
      </dgm:t>
    </dgm:pt>
    <dgm:pt modelId="{55F504A6-2D6A-4B47-B58F-7BE68CE3888F}" type="sibTrans" cxnId="{E544E25B-AD05-4562-9D20-7DA23B206D24}">
      <dgm:prSet/>
      <dgm:spPr/>
      <dgm:t>
        <a:bodyPr/>
        <a:lstStyle/>
        <a:p>
          <a:endParaRPr lang="en-IN"/>
        </a:p>
      </dgm:t>
    </dgm:pt>
    <dgm:pt modelId="{DB7EBED1-2BBE-474A-BE59-8F53CDDAB076}">
      <dgm:prSet phldrT="[Text]"/>
      <dgm:spPr/>
      <dgm:t>
        <a:bodyPr/>
        <a:lstStyle/>
        <a:p>
          <a:r>
            <a:rPr lang="en-US" dirty="0"/>
            <a:t>Database</a:t>
          </a:r>
          <a:endParaRPr lang="en-IN" dirty="0"/>
        </a:p>
      </dgm:t>
    </dgm:pt>
    <dgm:pt modelId="{989955E6-D1DA-4AEB-93D7-9E4633F8B73E}" type="parTrans" cxnId="{503E43ED-A9FC-4503-8CC1-61E69DFABFB1}">
      <dgm:prSet/>
      <dgm:spPr/>
      <dgm:t>
        <a:bodyPr/>
        <a:lstStyle/>
        <a:p>
          <a:endParaRPr lang="en-IN"/>
        </a:p>
      </dgm:t>
    </dgm:pt>
    <dgm:pt modelId="{12C84E59-72DD-43E4-9DB1-45A2C0B8F6E0}" type="sibTrans" cxnId="{503E43ED-A9FC-4503-8CC1-61E69DFABFB1}">
      <dgm:prSet/>
      <dgm:spPr/>
      <dgm:t>
        <a:bodyPr/>
        <a:lstStyle/>
        <a:p>
          <a:endParaRPr lang="en-IN"/>
        </a:p>
      </dgm:t>
    </dgm:pt>
    <dgm:pt modelId="{D24280E3-87B2-4BD6-A56D-328CAB2FEEFA}" type="pres">
      <dgm:prSet presAssocID="{743673EF-14BF-4590-8243-82C043854020}" presName="Name0" presStyleCnt="0">
        <dgm:presLayoutVars>
          <dgm:dir/>
          <dgm:resizeHandles val="exact"/>
        </dgm:presLayoutVars>
      </dgm:prSet>
      <dgm:spPr/>
    </dgm:pt>
    <dgm:pt modelId="{83D0D734-3442-44D4-8F09-09CAAD6D0143}" type="pres">
      <dgm:prSet presAssocID="{38D4B694-C51B-41DF-9965-5F3E1CD7FC0F}" presName="composite" presStyleCnt="0"/>
      <dgm:spPr/>
    </dgm:pt>
    <dgm:pt modelId="{3D6205DF-1255-4F51-9F33-B2B4E7801EEA}" type="pres">
      <dgm:prSet presAssocID="{38D4B694-C51B-41DF-9965-5F3E1CD7FC0F}" presName="bgChev" presStyleLbl="node1" presStyleIdx="0" presStyleCnt="5"/>
      <dgm:spPr/>
    </dgm:pt>
    <dgm:pt modelId="{D0E8401B-2CA5-4AE8-BA59-DE850B885E25}" type="pres">
      <dgm:prSet presAssocID="{38D4B694-C51B-41DF-9965-5F3E1CD7FC0F}" presName="txNode" presStyleLbl="fgAcc1" presStyleIdx="0" presStyleCnt="5">
        <dgm:presLayoutVars>
          <dgm:bulletEnabled val="1"/>
        </dgm:presLayoutVars>
      </dgm:prSet>
      <dgm:spPr/>
    </dgm:pt>
    <dgm:pt modelId="{46302BCE-B129-48D0-BB21-76EB66B4189B}" type="pres">
      <dgm:prSet presAssocID="{1A56C8A7-042A-4DB9-8F20-1F326E14C4B4}" presName="compositeSpace" presStyleCnt="0"/>
      <dgm:spPr/>
    </dgm:pt>
    <dgm:pt modelId="{EE5F8910-E90C-4E38-BC3B-F1396B354A7B}" type="pres">
      <dgm:prSet presAssocID="{C0AF4093-215C-4738-BD7A-A86A03A303F4}" presName="composite" presStyleCnt="0"/>
      <dgm:spPr/>
    </dgm:pt>
    <dgm:pt modelId="{3DC9730D-6682-48BA-B1CF-93A3506B2002}" type="pres">
      <dgm:prSet presAssocID="{C0AF4093-215C-4738-BD7A-A86A03A303F4}" presName="bgChev" presStyleLbl="node1" presStyleIdx="1" presStyleCnt="5"/>
      <dgm:spPr/>
    </dgm:pt>
    <dgm:pt modelId="{93E19B45-5ADC-4FE9-8B45-73AA2E4E7B59}" type="pres">
      <dgm:prSet presAssocID="{C0AF4093-215C-4738-BD7A-A86A03A303F4}" presName="txNode" presStyleLbl="fgAcc1" presStyleIdx="1" presStyleCnt="5">
        <dgm:presLayoutVars>
          <dgm:bulletEnabled val="1"/>
        </dgm:presLayoutVars>
      </dgm:prSet>
      <dgm:spPr/>
    </dgm:pt>
    <dgm:pt modelId="{76D1E8B9-348B-4CF2-A415-010358833CAC}" type="pres">
      <dgm:prSet presAssocID="{5CEEA808-4BB3-4F32-A8EA-E71CC56A7CA3}" presName="compositeSpace" presStyleCnt="0"/>
      <dgm:spPr/>
    </dgm:pt>
    <dgm:pt modelId="{EE1FE17E-AF1F-4789-BA1E-0FFDD44092D0}" type="pres">
      <dgm:prSet presAssocID="{F54D4E5B-7A1D-48F8-8052-23F70CAE5A5C}" presName="composite" presStyleCnt="0"/>
      <dgm:spPr/>
    </dgm:pt>
    <dgm:pt modelId="{986206CE-8203-4383-9C29-9BFA0E68C4D0}" type="pres">
      <dgm:prSet presAssocID="{F54D4E5B-7A1D-48F8-8052-23F70CAE5A5C}" presName="bgChev" presStyleLbl="node1" presStyleIdx="2" presStyleCnt="5"/>
      <dgm:spPr/>
    </dgm:pt>
    <dgm:pt modelId="{CB31E97C-3BFB-4613-8361-66BCE2FDB381}" type="pres">
      <dgm:prSet presAssocID="{F54D4E5B-7A1D-48F8-8052-23F70CAE5A5C}" presName="txNode" presStyleLbl="fgAcc1" presStyleIdx="2" presStyleCnt="5">
        <dgm:presLayoutVars>
          <dgm:bulletEnabled val="1"/>
        </dgm:presLayoutVars>
      </dgm:prSet>
      <dgm:spPr/>
    </dgm:pt>
    <dgm:pt modelId="{4DF68DC5-71CA-4A9F-B122-A9A8FE8660C1}" type="pres">
      <dgm:prSet presAssocID="{87FB63B5-1BE4-4467-89D4-DD0A18FF321F}" presName="compositeSpace" presStyleCnt="0"/>
      <dgm:spPr/>
    </dgm:pt>
    <dgm:pt modelId="{65B8A5F5-35B0-4B51-A821-1903FC7EECCF}" type="pres">
      <dgm:prSet presAssocID="{41B30252-BD92-41DC-A543-06D9A824F5D6}" presName="composite" presStyleCnt="0"/>
      <dgm:spPr/>
    </dgm:pt>
    <dgm:pt modelId="{42AD1584-1745-47B4-A25C-52AB9370736B}" type="pres">
      <dgm:prSet presAssocID="{41B30252-BD92-41DC-A543-06D9A824F5D6}" presName="bgChev" presStyleLbl="node1" presStyleIdx="3" presStyleCnt="5"/>
      <dgm:spPr/>
    </dgm:pt>
    <dgm:pt modelId="{4A627531-A1F1-414C-B4E2-1876C6B7347E}" type="pres">
      <dgm:prSet presAssocID="{41B30252-BD92-41DC-A543-06D9A824F5D6}" presName="txNode" presStyleLbl="fgAcc1" presStyleIdx="3" presStyleCnt="5">
        <dgm:presLayoutVars>
          <dgm:bulletEnabled val="1"/>
        </dgm:presLayoutVars>
      </dgm:prSet>
      <dgm:spPr/>
    </dgm:pt>
    <dgm:pt modelId="{06AED349-E18A-43F6-B4DB-E980D2690A2B}" type="pres">
      <dgm:prSet presAssocID="{55F504A6-2D6A-4B47-B58F-7BE68CE3888F}" presName="compositeSpace" presStyleCnt="0"/>
      <dgm:spPr/>
    </dgm:pt>
    <dgm:pt modelId="{0E25603A-39AE-4D54-BE68-CC0F8F264E6A}" type="pres">
      <dgm:prSet presAssocID="{DB7EBED1-2BBE-474A-BE59-8F53CDDAB076}" presName="composite" presStyleCnt="0"/>
      <dgm:spPr/>
    </dgm:pt>
    <dgm:pt modelId="{C6515217-35F0-4322-BE8B-D35B81CCA85F}" type="pres">
      <dgm:prSet presAssocID="{DB7EBED1-2BBE-474A-BE59-8F53CDDAB076}" presName="bgChev" presStyleLbl="node1" presStyleIdx="4" presStyleCnt="5"/>
      <dgm:spPr/>
    </dgm:pt>
    <dgm:pt modelId="{A4B3846C-61C6-433D-A389-8DD91BD9523B}" type="pres">
      <dgm:prSet presAssocID="{DB7EBED1-2BBE-474A-BE59-8F53CDDAB076}" presName="txNode" presStyleLbl="fgAcc1" presStyleIdx="4" presStyleCnt="5">
        <dgm:presLayoutVars>
          <dgm:bulletEnabled val="1"/>
        </dgm:presLayoutVars>
      </dgm:prSet>
      <dgm:spPr/>
    </dgm:pt>
  </dgm:ptLst>
  <dgm:cxnLst>
    <dgm:cxn modelId="{55960C05-83D9-4E96-A9CC-4E560F797663}" type="presOf" srcId="{38D4B694-C51B-41DF-9965-5F3E1CD7FC0F}" destId="{D0E8401B-2CA5-4AE8-BA59-DE850B885E25}" srcOrd="0" destOrd="0" presId="urn:microsoft.com/office/officeart/2005/8/layout/chevronAccent+Icon"/>
    <dgm:cxn modelId="{6466F037-87F2-4AFC-9578-4221DA95021F}" srcId="{743673EF-14BF-4590-8243-82C043854020}" destId="{F54D4E5B-7A1D-48F8-8052-23F70CAE5A5C}" srcOrd="2" destOrd="0" parTransId="{9864C794-A424-42BA-9696-EE26D9B0C415}" sibTransId="{87FB63B5-1BE4-4467-89D4-DD0A18FF321F}"/>
    <dgm:cxn modelId="{E544E25B-AD05-4562-9D20-7DA23B206D24}" srcId="{743673EF-14BF-4590-8243-82C043854020}" destId="{41B30252-BD92-41DC-A543-06D9A824F5D6}" srcOrd="3" destOrd="0" parTransId="{B1DA37A8-25A0-4F5B-BDEE-080967CDED9B}" sibTransId="{55F504A6-2D6A-4B47-B58F-7BE68CE3888F}"/>
    <dgm:cxn modelId="{EEC33351-6F4B-44C2-97DE-B3934393F1D7}" type="presOf" srcId="{41B30252-BD92-41DC-A543-06D9A824F5D6}" destId="{4A627531-A1F1-414C-B4E2-1876C6B7347E}" srcOrd="0" destOrd="0" presId="urn:microsoft.com/office/officeart/2005/8/layout/chevronAccent+Icon"/>
    <dgm:cxn modelId="{72663A78-D5F5-42FA-A22F-6D7E550400C1}" type="presOf" srcId="{C0AF4093-215C-4738-BD7A-A86A03A303F4}" destId="{93E19B45-5ADC-4FE9-8B45-73AA2E4E7B59}" srcOrd="0" destOrd="0" presId="urn:microsoft.com/office/officeart/2005/8/layout/chevronAccent+Icon"/>
    <dgm:cxn modelId="{D033287B-8FDD-413C-9413-A51068F76CB1}" type="presOf" srcId="{DB7EBED1-2BBE-474A-BE59-8F53CDDAB076}" destId="{A4B3846C-61C6-433D-A389-8DD91BD9523B}" srcOrd="0" destOrd="0" presId="urn:microsoft.com/office/officeart/2005/8/layout/chevronAccent+Icon"/>
    <dgm:cxn modelId="{04EE9F8D-D3C0-4D08-B214-A3E24B2D57E6}" type="presOf" srcId="{743673EF-14BF-4590-8243-82C043854020}" destId="{D24280E3-87B2-4BD6-A56D-328CAB2FEEFA}" srcOrd="0" destOrd="0" presId="urn:microsoft.com/office/officeart/2005/8/layout/chevronAccent+Icon"/>
    <dgm:cxn modelId="{6DDD0A98-F649-4F64-9CC5-56575E2FB6D1}" srcId="{743673EF-14BF-4590-8243-82C043854020}" destId="{C0AF4093-215C-4738-BD7A-A86A03A303F4}" srcOrd="1" destOrd="0" parTransId="{28C45D6F-6007-4BA5-9699-F71730D79EFD}" sibTransId="{5CEEA808-4BB3-4F32-A8EA-E71CC56A7CA3}"/>
    <dgm:cxn modelId="{00B02FCB-98EF-4D8A-BEE4-1D0D250225B2}" type="presOf" srcId="{F54D4E5B-7A1D-48F8-8052-23F70CAE5A5C}" destId="{CB31E97C-3BFB-4613-8361-66BCE2FDB381}" srcOrd="0" destOrd="0" presId="urn:microsoft.com/office/officeart/2005/8/layout/chevronAccent+Icon"/>
    <dgm:cxn modelId="{503E43ED-A9FC-4503-8CC1-61E69DFABFB1}" srcId="{743673EF-14BF-4590-8243-82C043854020}" destId="{DB7EBED1-2BBE-474A-BE59-8F53CDDAB076}" srcOrd="4" destOrd="0" parTransId="{989955E6-D1DA-4AEB-93D7-9E4633F8B73E}" sibTransId="{12C84E59-72DD-43E4-9DB1-45A2C0B8F6E0}"/>
    <dgm:cxn modelId="{C4ECE2EE-71DD-468B-91F6-AE1192B78C86}" srcId="{743673EF-14BF-4590-8243-82C043854020}" destId="{38D4B694-C51B-41DF-9965-5F3E1CD7FC0F}" srcOrd="0" destOrd="0" parTransId="{1A1D6AA6-3538-4BCF-A85E-D6E97774E683}" sibTransId="{1A56C8A7-042A-4DB9-8F20-1F326E14C4B4}"/>
    <dgm:cxn modelId="{78B6ED5C-E72F-44D8-8163-8F8BD0142B13}" type="presParOf" srcId="{D24280E3-87B2-4BD6-A56D-328CAB2FEEFA}" destId="{83D0D734-3442-44D4-8F09-09CAAD6D0143}" srcOrd="0" destOrd="0" presId="urn:microsoft.com/office/officeart/2005/8/layout/chevronAccent+Icon"/>
    <dgm:cxn modelId="{8988C64F-2CB4-4F2B-997D-F224CABB7B49}" type="presParOf" srcId="{83D0D734-3442-44D4-8F09-09CAAD6D0143}" destId="{3D6205DF-1255-4F51-9F33-B2B4E7801EEA}" srcOrd="0" destOrd="0" presId="urn:microsoft.com/office/officeart/2005/8/layout/chevronAccent+Icon"/>
    <dgm:cxn modelId="{42B6D0BE-5011-4FD2-9F64-38F703D43B59}" type="presParOf" srcId="{83D0D734-3442-44D4-8F09-09CAAD6D0143}" destId="{D0E8401B-2CA5-4AE8-BA59-DE850B885E25}" srcOrd="1" destOrd="0" presId="urn:microsoft.com/office/officeart/2005/8/layout/chevronAccent+Icon"/>
    <dgm:cxn modelId="{FC0AE64A-24EB-4753-8579-4A9EF48E8E33}" type="presParOf" srcId="{D24280E3-87B2-4BD6-A56D-328CAB2FEEFA}" destId="{46302BCE-B129-48D0-BB21-76EB66B4189B}" srcOrd="1" destOrd="0" presId="urn:microsoft.com/office/officeart/2005/8/layout/chevronAccent+Icon"/>
    <dgm:cxn modelId="{D8D0C644-7FB7-4B7F-8989-E6FF7E4CE850}" type="presParOf" srcId="{D24280E3-87B2-4BD6-A56D-328CAB2FEEFA}" destId="{EE5F8910-E90C-4E38-BC3B-F1396B354A7B}" srcOrd="2" destOrd="0" presId="urn:microsoft.com/office/officeart/2005/8/layout/chevronAccent+Icon"/>
    <dgm:cxn modelId="{4B72256F-C351-46DD-9AA2-6AF696D0B1D7}" type="presParOf" srcId="{EE5F8910-E90C-4E38-BC3B-F1396B354A7B}" destId="{3DC9730D-6682-48BA-B1CF-93A3506B2002}" srcOrd="0" destOrd="0" presId="urn:microsoft.com/office/officeart/2005/8/layout/chevronAccent+Icon"/>
    <dgm:cxn modelId="{F2D8B594-DD76-431B-A604-0BBAEC2C5552}" type="presParOf" srcId="{EE5F8910-E90C-4E38-BC3B-F1396B354A7B}" destId="{93E19B45-5ADC-4FE9-8B45-73AA2E4E7B59}" srcOrd="1" destOrd="0" presId="urn:microsoft.com/office/officeart/2005/8/layout/chevronAccent+Icon"/>
    <dgm:cxn modelId="{B157F6D2-F7BC-466E-B709-DB0FF8F71974}" type="presParOf" srcId="{D24280E3-87B2-4BD6-A56D-328CAB2FEEFA}" destId="{76D1E8B9-348B-4CF2-A415-010358833CAC}" srcOrd="3" destOrd="0" presId="urn:microsoft.com/office/officeart/2005/8/layout/chevronAccent+Icon"/>
    <dgm:cxn modelId="{BA1233FC-D9C1-431E-8BEB-324D2404B2CD}" type="presParOf" srcId="{D24280E3-87B2-4BD6-A56D-328CAB2FEEFA}" destId="{EE1FE17E-AF1F-4789-BA1E-0FFDD44092D0}" srcOrd="4" destOrd="0" presId="urn:microsoft.com/office/officeart/2005/8/layout/chevronAccent+Icon"/>
    <dgm:cxn modelId="{067A30C3-3CD4-428E-AD3F-34E0615A08C4}" type="presParOf" srcId="{EE1FE17E-AF1F-4789-BA1E-0FFDD44092D0}" destId="{986206CE-8203-4383-9C29-9BFA0E68C4D0}" srcOrd="0" destOrd="0" presId="urn:microsoft.com/office/officeart/2005/8/layout/chevronAccent+Icon"/>
    <dgm:cxn modelId="{28AECFBC-F8AC-42A7-9881-8DD9A5B763A8}" type="presParOf" srcId="{EE1FE17E-AF1F-4789-BA1E-0FFDD44092D0}" destId="{CB31E97C-3BFB-4613-8361-66BCE2FDB381}" srcOrd="1" destOrd="0" presId="urn:microsoft.com/office/officeart/2005/8/layout/chevronAccent+Icon"/>
    <dgm:cxn modelId="{E0539A4B-3AF7-4D4B-9100-FED2AFD72EC2}" type="presParOf" srcId="{D24280E3-87B2-4BD6-A56D-328CAB2FEEFA}" destId="{4DF68DC5-71CA-4A9F-B122-A9A8FE8660C1}" srcOrd="5" destOrd="0" presId="urn:microsoft.com/office/officeart/2005/8/layout/chevronAccent+Icon"/>
    <dgm:cxn modelId="{E9F950BF-91DD-40AE-BB4F-F92EC6C94E77}" type="presParOf" srcId="{D24280E3-87B2-4BD6-A56D-328CAB2FEEFA}" destId="{65B8A5F5-35B0-4B51-A821-1903FC7EECCF}" srcOrd="6" destOrd="0" presId="urn:microsoft.com/office/officeart/2005/8/layout/chevronAccent+Icon"/>
    <dgm:cxn modelId="{DDE37CC4-0DE9-4F52-8837-9A55CFB41805}" type="presParOf" srcId="{65B8A5F5-35B0-4B51-A821-1903FC7EECCF}" destId="{42AD1584-1745-47B4-A25C-52AB9370736B}" srcOrd="0" destOrd="0" presId="urn:microsoft.com/office/officeart/2005/8/layout/chevronAccent+Icon"/>
    <dgm:cxn modelId="{FCCB15D3-9D3D-44B8-A694-E77FB5104FCC}" type="presParOf" srcId="{65B8A5F5-35B0-4B51-A821-1903FC7EECCF}" destId="{4A627531-A1F1-414C-B4E2-1876C6B7347E}" srcOrd="1" destOrd="0" presId="urn:microsoft.com/office/officeart/2005/8/layout/chevronAccent+Icon"/>
    <dgm:cxn modelId="{96B6917E-DA33-40D7-B166-E711633D73DC}" type="presParOf" srcId="{D24280E3-87B2-4BD6-A56D-328CAB2FEEFA}" destId="{06AED349-E18A-43F6-B4DB-E980D2690A2B}" srcOrd="7" destOrd="0" presId="urn:microsoft.com/office/officeart/2005/8/layout/chevronAccent+Icon"/>
    <dgm:cxn modelId="{DD16F3C4-91FF-4772-A78B-0554B36052C8}" type="presParOf" srcId="{D24280E3-87B2-4BD6-A56D-328CAB2FEEFA}" destId="{0E25603A-39AE-4D54-BE68-CC0F8F264E6A}" srcOrd="8" destOrd="0" presId="urn:microsoft.com/office/officeart/2005/8/layout/chevronAccent+Icon"/>
    <dgm:cxn modelId="{DCDBD328-C358-4AB6-8148-9AF8F1166E69}" type="presParOf" srcId="{0E25603A-39AE-4D54-BE68-CC0F8F264E6A}" destId="{C6515217-35F0-4322-BE8B-D35B81CCA85F}" srcOrd="0" destOrd="0" presId="urn:microsoft.com/office/officeart/2005/8/layout/chevronAccent+Icon"/>
    <dgm:cxn modelId="{867B0278-F3D0-44F4-A716-52C5D2DC395E}" type="presParOf" srcId="{0E25603A-39AE-4D54-BE68-CC0F8F264E6A}" destId="{A4B3846C-61C6-433D-A389-8DD91BD9523B}"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466"/>
          <a:ext cx="4802031" cy="10923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30421" y="246235"/>
          <a:ext cx="600766" cy="60076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261610" y="466"/>
          <a:ext cx="3540420" cy="109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602" tIns="115602" rIns="115602" bIns="115602" numCol="1" spcCol="1270" anchor="ctr" anchorCtr="0">
          <a:noAutofit/>
        </a:bodyPr>
        <a:lstStyle/>
        <a:p>
          <a:pPr marL="0" lvl="0" indent="0" algn="l" defTabSz="1111250">
            <a:lnSpc>
              <a:spcPct val="100000"/>
            </a:lnSpc>
            <a:spcBef>
              <a:spcPct val="0"/>
            </a:spcBef>
            <a:spcAft>
              <a:spcPct val="35000"/>
            </a:spcAft>
            <a:buNone/>
          </a:pPr>
          <a:r>
            <a:rPr lang="en-US" sz="2500" kern="1200" dirty="0"/>
            <a:t>Web Application Security</a:t>
          </a:r>
        </a:p>
      </dsp:txBody>
      <dsp:txXfrm>
        <a:off x="1261610" y="466"/>
        <a:ext cx="3540420" cy="1092303"/>
      </dsp:txXfrm>
    </dsp:sp>
    <dsp:sp modelId="{5DD1A591-E379-4123-AFEF-0E0E1C78A6C8}">
      <dsp:nvSpPr>
        <dsp:cNvPr id="0" name=""/>
        <dsp:cNvSpPr/>
      </dsp:nvSpPr>
      <dsp:spPr>
        <a:xfrm>
          <a:off x="0" y="1365846"/>
          <a:ext cx="4802031" cy="10923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30421" y="1611614"/>
          <a:ext cx="600766" cy="600766"/>
        </a:xfrm>
        <a:prstGeom prst="rect">
          <a:avLst/>
        </a:prstGeom>
        <a:blipFill>
          <a:blip xmlns:r="http://schemas.openxmlformats.org/officeDocument/2006/relationships" r:embed="rId2"/>
          <a:srcRect/>
          <a:stretch>
            <a:fillRect l="-33000" r="-33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261610" y="1365846"/>
          <a:ext cx="3540420" cy="109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602" tIns="115602" rIns="115602" bIns="115602" numCol="1" spcCol="1270" anchor="ctr" anchorCtr="0">
          <a:noAutofit/>
        </a:bodyPr>
        <a:lstStyle/>
        <a:p>
          <a:pPr marL="0" lvl="0" indent="0" algn="l" defTabSz="1111250">
            <a:lnSpc>
              <a:spcPct val="100000"/>
            </a:lnSpc>
            <a:spcBef>
              <a:spcPct val="0"/>
            </a:spcBef>
            <a:spcAft>
              <a:spcPct val="35000"/>
            </a:spcAft>
            <a:buNone/>
          </a:pPr>
          <a:r>
            <a:rPr lang="en-US" sz="2500" kern="1200" dirty="0"/>
            <a:t>Web API Security</a:t>
          </a:r>
        </a:p>
      </dsp:txBody>
      <dsp:txXfrm>
        <a:off x="1261610" y="1365846"/>
        <a:ext cx="3540420" cy="1092303"/>
      </dsp:txXfrm>
    </dsp:sp>
    <dsp:sp modelId="{FDD0748F-24D3-4D24-BE9B-97D75CCFAC21}">
      <dsp:nvSpPr>
        <dsp:cNvPr id="0" name=""/>
        <dsp:cNvSpPr/>
      </dsp:nvSpPr>
      <dsp:spPr>
        <a:xfrm>
          <a:off x="0" y="2731225"/>
          <a:ext cx="4802031" cy="109230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10AFEC-4F0E-4B83-AE16-DA8382E8FBDB}">
      <dsp:nvSpPr>
        <dsp:cNvPr id="0" name=""/>
        <dsp:cNvSpPr/>
      </dsp:nvSpPr>
      <dsp:spPr>
        <a:xfrm>
          <a:off x="330421" y="2976993"/>
          <a:ext cx="600766" cy="600766"/>
        </a:xfrm>
        <a:prstGeom prst="rect">
          <a:avLst/>
        </a:prstGeom>
        <a:blipFill rotWithShape="1">
          <a:blip xmlns:r="http://schemas.openxmlformats.org/officeDocument/2006/relationships" r:embed="rId3"/>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AFC78F-6572-4D96-AF62-01CC32C73245}">
      <dsp:nvSpPr>
        <dsp:cNvPr id="0" name=""/>
        <dsp:cNvSpPr/>
      </dsp:nvSpPr>
      <dsp:spPr>
        <a:xfrm>
          <a:off x="1261610" y="2731225"/>
          <a:ext cx="3540420" cy="109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602" tIns="115602" rIns="115602" bIns="115602" numCol="1" spcCol="1270" anchor="ctr" anchorCtr="0">
          <a:noAutofit/>
        </a:bodyPr>
        <a:lstStyle/>
        <a:p>
          <a:pPr marL="0" lvl="0" indent="0" algn="l" defTabSz="1111250">
            <a:lnSpc>
              <a:spcPct val="100000"/>
            </a:lnSpc>
            <a:spcBef>
              <a:spcPct val="0"/>
            </a:spcBef>
            <a:spcAft>
              <a:spcPct val="35000"/>
            </a:spcAft>
            <a:buNone/>
          </a:pPr>
          <a:r>
            <a:rPr lang="en-US" sz="2500" kern="1200" dirty="0"/>
            <a:t>Web Service Security</a:t>
          </a:r>
        </a:p>
      </dsp:txBody>
      <dsp:txXfrm>
        <a:off x="1261610" y="2731225"/>
        <a:ext cx="3540420" cy="1092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205DF-1255-4F51-9F33-B2B4E7801EEA}">
      <dsp:nvSpPr>
        <dsp:cNvPr id="0" name=""/>
        <dsp:cNvSpPr/>
      </dsp:nvSpPr>
      <dsp:spPr>
        <a:xfrm>
          <a:off x="1592" y="1667883"/>
          <a:ext cx="1782373" cy="687996"/>
        </a:xfrm>
        <a:prstGeom prst="chevron">
          <a:avLst>
            <a:gd name="adj" fmla="val 4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E8401B-2CA5-4AE8-BA59-DE850B885E25}">
      <dsp:nvSpPr>
        <dsp:cNvPr id="0" name=""/>
        <dsp:cNvSpPr/>
      </dsp:nvSpPr>
      <dsp:spPr>
        <a:xfrm>
          <a:off x="476891" y="1839882"/>
          <a:ext cx="1505115" cy="68799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Web Application</a:t>
          </a:r>
          <a:endParaRPr lang="en-IN" sz="1500" kern="1200" dirty="0"/>
        </a:p>
      </dsp:txBody>
      <dsp:txXfrm>
        <a:off x="497042" y="1860033"/>
        <a:ext cx="1464813" cy="647694"/>
      </dsp:txXfrm>
    </dsp:sp>
    <dsp:sp modelId="{3DC9730D-6682-48BA-B1CF-93A3506B2002}">
      <dsp:nvSpPr>
        <dsp:cNvPr id="0" name=""/>
        <dsp:cNvSpPr/>
      </dsp:nvSpPr>
      <dsp:spPr>
        <a:xfrm>
          <a:off x="2037458" y="1667883"/>
          <a:ext cx="1782373" cy="687996"/>
        </a:xfrm>
        <a:prstGeom prst="chevron">
          <a:avLst>
            <a:gd name="adj" fmla="val 4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E19B45-5ADC-4FE9-8B45-73AA2E4E7B59}">
      <dsp:nvSpPr>
        <dsp:cNvPr id="0" name=""/>
        <dsp:cNvSpPr/>
      </dsp:nvSpPr>
      <dsp:spPr>
        <a:xfrm>
          <a:off x="2512757" y="1839882"/>
          <a:ext cx="1505115" cy="68799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Internet</a:t>
          </a:r>
          <a:endParaRPr lang="en-IN" sz="1500" kern="1200" dirty="0"/>
        </a:p>
      </dsp:txBody>
      <dsp:txXfrm>
        <a:off x="2532908" y="1860033"/>
        <a:ext cx="1464813" cy="647694"/>
      </dsp:txXfrm>
    </dsp:sp>
    <dsp:sp modelId="{986206CE-8203-4383-9C29-9BFA0E68C4D0}">
      <dsp:nvSpPr>
        <dsp:cNvPr id="0" name=""/>
        <dsp:cNvSpPr/>
      </dsp:nvSpPr>
      <dsp:spPr>
        <a:xfrm>
          <a:off x="4073324" y="1667883"/>
          <a:ext cx="1782373" cy="687996"/>
        </a:xfrm>
        <a:prstGeom prst="chevron">
          <a:avLst>
            <a:gd name="adj" fmla="val 4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1E97C-3BFB-4613-8361-66BCE2FDB381}">
      <dsp:nvSpPr>
        <dsp:cNvPr id="0" name=""/>
        <dsp:cNvSpPr/>
      </dsp:nvSpPr>
      <dsp:spPr>
        <a:xfrm>
          <a:off x="4548624" y="1839882"/>
          <a:ext cx="1505115" cy="68799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Web API</a:t>
          </a:r>
          <a:endParaRPr lang="en-IN" sz="1500" kern="1200" dirty="0"/>
        </a:p>
      </dsp:txBody>
      <dsp:txXfrm>
        <a:off x="4568775" y="1860033"/>
        <a:ext cx="1464813" cy="647694"/>
      </dsp:txXfrm>
    </dsp:sp>
    <dsp:sp modelId="{42AD1584-1745-47B4-A25C-52AB9370736B}">
      <dsp:nvSpPr>
        <dsp:cNvPr id="0" name=""/>
        <dsp:cNvSpPr/>
      </dsp:nvSpPr>
      <dsp:spPr>
        <a:xfrm>
          <a:off x="6109190" y="1667883"/>
          <a:ext cx="1782373" cy="687996"/>
        </a:xfrm>
        <a:prstGeom prst="chevron">
          <a:avLst>
            <a:gd name="adj" fmla="val 4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627531-A1F1-414C-B4E2-1876C6B7347E}">
      <dsp:nvSpPr>
        <dsp:cNvPr id="0" name=""/>
        <dsp:cNvSpPr/>
      </dsp:nvSpPr>
      <dsp:spPr>
        <a:xfrm>
          <a:off x="6584490" y="1839882"/>
          <a:ext cx="1505115" cy="68799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Web Server</a:t>
          </a:r>
          <a:endParaRPr lang="en-IN" sz="1500" kern="1200" dirty="0"/>
        </a:p>
      </dsp:txBody>
      <dsp:txXfrm>
        <a:off x="6604641" y="1860033"/>
        <a:ext cx="1464813" cy="647694"/>
      </dsp:txXfrm>
    </dsp:sp>
    <dsp:sp modelId="{C6515217-35F0-4322-BE8B-D35B81CCA85F}">
      <dsp:nvSpPr>
        <dsp:cNvPr id="0" name=""/>
        <dsp:cNvSpPr/>
      </dsp:nvSpPr>
      <dsp:spPr>
        <a:xfrm>
          <a:off x="8145057" y="1667883"/>
          <a:ext cx="1782373" cy="687996"/>
        </a:xfrm>
        <a:prstGeom prst="chevron">
          <a:avLst>
            <a:gd name="adj" fmla="val 4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B3846C-61C6-433D-A389-8DD91BD9523B}">
      <dsp:nvSpPr>
        <dsp:cNvPr id="0" name=""/>
        <dsp:cNvSpPr/>
      </dsp:nvSpPr>
      <dsp:spPr>
        <a:xfrm>
          <a:off x="8620356" y="1839882"/>
          <a:ext cx="1505115" cy="687996"/>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Database</a:t>
          </a:r>
          <a:endParaRPr lang="en-IN" sz="1500" kern="1200" dirty="0"/>
        </a:p>
      </dsp:txBody>
      <dsp:txXfrm>
        <a:off x="8640507" y="1860033"/>
        <a:ext cx="1464813" cy="6476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3/14/2022</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3/14/2022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1850169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31</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3/14/2022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wasp.org/www-project-web-security-testing-guide/latest/4-Web_Application_Security_Testing/07-Input_Validation_Testing/05-Testing_for_SQL_Injection"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slide" Target="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slide" Target="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cve.mitre.org/" TargetMode="External"/><Relationship Id="rId7" Type="http://schemas.openxmlformats.org/officeDocument/2006/relationships/image" Target="../media/image11.w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https://www.first.org/cvss/" TargetMode="External"/><Relationship Id="rId4" Type="http://schemas.openxmlformats.org/officeDocument/2006/relationships/hyperlink" Target="https://cwe.mitre.or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pcisecuritystandards.org/documents/PCI_DSS-QRG-v3_2_1.pdf" TargetMode="External"/><Relationship Id="rId2" Type="http://schemas.openxmlformats.org/officeDocument/2006/relationships/hyperlink" Target="https://www.tenable.com/blog/understanding-cross-origin-resource-sharing-vulnerabilities" TargetMode="External"/><Relationship Id="rId1" Type="http://schemas.openxmlformats.org/officeDocument/2006/relationships/slideLayout" Target="../slideLayouts/slideLayout2.xml"/><Relationship Id="rId5" Type="http://schemas.openxmlformats.org/officeDocument/2006/relationships/hyperlink" Target="https://owaspsamm.org/" TargetMode="External"/><Relationship Id="rId4" Type="http://schemas.openxmlformats.org/officeDocument/2006/relationships/hyperlink" Target="https://en.wikipedia.org/wiki/PKC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we.mitre.org/data/definitions/35.html" TargetMode="External"/><Relationship Id="rId2" Type="http://schemas.openxmlformats.org/officeDocument/2006/relationships/hyperlink" Target="https://cwe.mitre.org/data/definitions/200.html" TargetMode="External"/><Relationship Id="rId1" Type="http://schemas.openxmlformats.org/officeDocument/2006/relationships/slideLayout" Target="../slideLayouts/slideLayout14.xml"/><Relationship Id="rId4" Type="http://schemas.openxmlformats.org/officeDocument/2006/relationships/hyperlink" Target="https://cwe.mitre.org/data/definitions/284.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a:bodyPr>
          <a:lstStyle/>
          <a:p>
            <a:r>
              <a:rPr lang="en-US" dirty="0"/>
              <a:t>Application Security</a:t>
            </a: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r>
              <a:rPr lang="en-US" dirty="0"/>
              <a:t>17-03-2022</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89BE8-8057-4854-AA41-734224E30883}"/>
              </a:ext>
            </a:extLst>
          </p:cNvPr>
          <p:cNvSpPr>
            <a:spLocks noGrp="1"/>
          </p:cNvSpPr>
          <p:nvPr>
            <p:ph type="title"/>
          </p:nvPr>
        </p:nvSpPr>
        <p:spPr>
          <a:xfrm>
            <a:off x="646111" y="452718"/>
            <a:ext cx="9404723" cy="1400530"/>
          </a:xfrm>
        </p:spPr>
        <p:txBody>
          <a:bodyPr anchor="t">
            <a:normAutofit/>
          </a:bodyPr>
          <a:lstStyle/>
          <a:p>
            <a:r>
              <a:rPr lang="en-US" dirty="0"/>
              <a:t>SQL Injection</a:t>
            </a:r>
            <a:endParaRPr lang="en-IN" dirty="0"/>
          </a:p>
        </p:txBody>
      </p:sp>
      <p:sp>
        <p:nvSpPr>
          <p:cNvPr id="9" name="Text Placeholder 3">
            <a:extLst>
              <a:ext uri="{FF2B5EF4-FFF2-40B4-BE49-F238E27FC236}">
                <a16:creationId xmlns:a16="http://schemas.microsoft.com/office/drawing/2014/main" id="{502C1D37-88D6-408F-A010-5AA4D83EC16B}"/>
              </a:ext>
            </a:extLst>
          </p:cNvPr>
          <p:cNvSpPr>
            <a:spLocks noGrp="1"/>
          </p:cNvSpPr>
          <p:nvPr>
            <p:ph sz="half" idx="1"/>
          </p:nvPr>
        </p:nvSpPr>
        <p:spPr>
          <a:xfrm>
            <a:off x="1103312" y="2060575"/>
            <a:ext cx="4396339" cy="4195763"/>
          </a:xfrm>
        </p:spPr>
        <p:txBody>
          <a:bodyPr>
            <a:normAutofit/>
          </a:bodyPr>
          <a:lstStyle/>
          <a:p>
            <a:r>
              <a:rPr lang="en-GB" altLang="en-US" dirty="0"/>
              <a:t>“</a:t>
            </a:r>
            <a:r>
              <a:rPr lang="en-US" altLang="en-US" b="1" dirty="0"/>
              <a:t>SQL injection</a:t>
            </a:r>
            <a:r>
              <a:rPr lang="en-US" altLang="en-US" dirty="0"/>
              <a:t> is a security vulnerability that occurs in the database layer of an application. Its source is the incorrect escaping of dynamically-generated string literals embedded in SQL statements. “ </a:t>
            </a:r>
          </a:p>
          <a:p>
            <a:r>
              <a:rPr lang="en-US" b="0" i="0" dirty="0">
                <a:effectLst/>
              </a:rPr>
              <a:t>Injection of either a partial or complete SQL query via the data input or transmitted from the client (browser) to the web application</a:t>
            </a:r>
          </a:p>
          <a:p>
            <a:endParaRPr lang="en-US" dirty="0"/>
          </a:p>
        </p:txBody>
      </p:sp>
      <p:pic>
        <p:nvPicPr>
          <p:cNvPr id="4" name="Content Placeholder 3" descr="Diagram&#10;&#10;Description automatically generated">
            <a:extLst>
              <a:ext uri="{FF2B5EF4-FFF2-40B4-BE49-F238E27FC236}">
                <a16:creationId xmlns:a16="http://schemas.microsoft.com/office/drawing/2014/main" id="{9E3617D0-C0D4-4953-80CF-24D83989C37B}"/>
              </a:ext>
            </a:extLst>
          </p:cNvPr>
          <p:cNvPicPr>
            <a:picLocks noGrp="1" noChangeAspect="1"/>
          </p:cNvPicPr>
          <p:nvPr>
            <p:ph sz="half" idx="2"/>
          </p:nvPr>
        </p:nvPicPr>
        <p:blipFill>
          <a:blip r:embed="rId3"/>
          <a:stretch>
            <a:fillRect/>
          </a:stretch>
        </p:blipFill>
        <p:spPr>
          <a:xfrm>
            <a:off x="5654493" y="2200277"/>
            <a:ext cx="5524369" cy="2242933"/>
          </a:xfrm>
          <a:prstGeom prst="rect">
            <a:avLst/>
          </a:prstGeom>
          <a:noFill/>
        </p:spPr>
      </p:pic>
      <p:graphicFrame>
        <p:nvGraphicFramePr>
          <p:cNvPr id="8" name="Object 7">
            <a:extLst>
              <a:ext uri="{FF2B5EF4-FFF2-40B4-BE49-F238E27FC236}">
                <a16:creationId xmlns:a16="http://schemas.microsoft.com/office/drawing/2014/main" id="{BA238195-4AD2-4E5E-96C4-ABD8E071E2A4}"/>
              </a:ext>
            </a:extLst>
          </p:cNvPr>
          <p:cNvGraphicFramePr>
            <a:graphicFrameLocks noChangeAspect="1"/>
          </p:cNvGraphicFramePr>
          <p:nvPr>
            <p:extLst>
              <p:ext uri="{D42A27DB-BD31-4B8C-83A1-F6EECF244321}">
                <p14:modId xmlns:p14="http://schemas.microsoft.com/office/powerpoint/2010/main" val="1590971010"/>
              </p:ext>
            </p:extLst>
          </p:nvPr>
        </p:nvGraphicFramePr>
        <p:xfrm>
          <a:off x="8010525" y="5165926"/>
          <a:ext cx="3425914" cy="796991"/>
        </p:xfrm>
        <a:graphic>
          <a:graphicData uri="http://schemas.openxmlformats.org/presentationml/2006/ole">
            <mc:AlternateContent xmlns:mc="http://schemas.openxmlformats.org/markup-compatibility/2006">
              <mc:Choice xmlns:v="urn:schemas-microsoft-com:vml" Requires="v">
                <p:oleObj spid="_x0000_s2094" name="Packager Shell Object" showAsIcon="1" r:id="rId4" imgW="3078360" imgH="437760" progId="Package">
                  <p:embed/>
                </p:oleObj>
              </mc:Choice>
              <mc:Fallback>
                <p:oleObj name="Packager Shell Object" showAsIcon="1" r:id="rId4" imgW="3078360" imgH="437760" progId="Package">
                  <p:embed/>
                  <p:pic>
                    <p:nvPicPr>
                      <p:cNvPr id="0" name=""/>
                      <p:cNvPicPr/>
                      <p:nvPr/>
                    </p:nvPicPr>
                    <p:blipFill>
                      <a:blip r:embed="rId5"/>
                      <a:stretch>
                        <a:fillRect/>
                      </a:stretch>
                    </p:blipFill>
                    <p:spPr>
                      <a:xfrm>
                        <a:off x="8010525" y="5165926"/>
                        <a:ext cx="3425914" cy="796991"/>
                      </a:xfrm>
                      <a:prstGeom prst="rect">
                        <a:avLst/>
                      </a:prstGeom>
                    </p:spPr>
                  </p:pic>
                </p:oleObj>
              </mc:Fallback>
            </mc:AlternateContent>
          </a:graphicData>
        </a:graphic>
      </p:graphicFrame>
    </p:spTree>
    <p:extLst>
      <p:ext uri="{BB962C8B-B14F-4D97-AF65-F5344CB8AC3E}">
        <p14:creationId xmlns:p14="http://schemas.microsoft.com/office/powerpoint/2010/main" val="2160525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3EAD5-FFA3-4294-A624-1C9FE3697ADE}"/>
              </a:ext>
            </a:extLst>
          </p:cNvPr>
          <p:cNvSpPr>
            <a:spLocks noGrp="1"/>
          </p:cNvSpPr>
          <p:nvPr>
            <p:ph type="title"/>
          </p:nvPr>
        </p:nvSpPr>
        <p:spPr>
          <a:xfrm>
            <a:off x="646111" y="452718"/>
            <a:ext cx="9404723" cy="824289"/>
          </a:xfrm>
        </p:spPr>
        <p:txBody>
          <a:bodyPr/>
          <a:lstStyle/>
          <a:p>
            <a:r>
              <a:rPr lang="en-US" dirty="0"/>
              <a:t>SQL Injection</a:t>
            </a:r>
            <a:endParaRPr lang="en-IN" dirty="0"/>
          </a:p>
        </p:txBody>
      </p:sp>
      <p:sp>
        <p:nvSpPr>
          <p:cNvPr id="6" name="Content Placeholder 5">
            <a:extLst>
              <a:ext uri="{FF2B5EF4-FFF2-40B4-BE49-F238E27FC236}">
                <a16:creationId xmlns:a16="http://schemas.microsoft.com/office/drawing/2014/main" id="{0829D1ED-60B5-4236-9E10-55CB85D40FFD}"/>
              </a:ext>
            </a:extLst>
          </p:cNvPr>
          <p:cNvSpPr>
            <a:spLocks noGrp="1"/>
          </p:cNvSpPr>
          <p:nvPr>
            <p:ph idx="1"/>
          </p:nvPr>
        </p:nvSpPr>
        <p:spPr>
          <a:xfrm>
            <a:off x="645130" y="1277008"/>
            <a:ext cx="9404723" cy="4971392"/>
          </a:xfrm>
        </p:spPr>
        <p:txBody>
          <a:bodyPr>
            <a:normAutofit fontScale="92500"/>
          </a:bodyPr>
          <a:lstStyle/>
          <a:p>
            <a:r>
              <a:rPr lang="en-US" dirty="0"/>
              <a:t>Query –</a:t>
            </a:r>
          </a:p>
          <a:p>
            <a:endParaRPr lang="en-US" dirty="0"/>
          </a:p>
          <a:p>
            <a:r>
              <a:rPr lang="en-US" dirty="0"/>
              <a:t>Input values-</a:t>
            </a:r>
          </a:p>
          <a:p>
            <a:endParaRPr lang="en-US" dirty="0"/>
          </a:p>
          <a:p>
            <a:endParaRPr lang="en-US" dirty="0"/>
          </a:p>
          <a:p>
            <a:r>
              <a:rPr lang="en-US" dirty="0"/>
              <a:t>Final Query- </a:t>
            </a:r>
          </a:p>
          <a:p>
            <a:endParaRPr lang="en-US" dirty="0"/>
          </a:p>
          <a:p>
            <a:r>
              <a:rPr lang="en-US" dirty="0"/>
              <a:t>Result -</a:t>
            </a:r>
          </a:p>
          <a:p>
            <a:pPr lvl="1">
              <a:buFont typeface="Wingdings" panose="05000000000000000000" pitchFamily="2" charset="2"/>
              <a:buChar char="q"/>
            </a:pPr>
            <a:r>
              <a:rPr lang="en-US" dirty="0"/>
              <a:t>This returns a value or set of values as condition is always true and hence authentication is successful without knowing username and password.</a:t>
            </a:r>
          </a:p>
          <a:p>
            <a:pPr marL="342900" lvl="1" indent="-342900">
              <a:tabLst>
                <a:tab pos="0" algn="l"/>
              </a:tabLst>
            </a:pPr>
            <a:r>
              <a:rPr lang="en-US" sz="2000" dirty="0"/>
              <a:t>Reference – </a:t>
            </a:r>
          </a:p>
          <a:p>
            <a:pPr marL="400050" lvl="2" indent="457200" defTabSz="450850">
              <a:buFont typeface="Wingdings" panose="05000000000000000000" pitchFamily="2" charset="2"/>
              <a:buChar char="q"/>
              <a:tabLst>
                <a:tab pos="0" algn="l"/>
              </a:tabLst>
            </a:pPr>
            <a:r>
              <a:rPr lang="en-IN" dirty="0">
                <a:hlinkClick r:id="rId2"/>
              </a:rPr>
              <a:t>https://owasp.org/www-project-web-security-testing-guide/latest/4-Web_Application_Security_Testing/07-Input_Validation_Testing/05-Testing_for_SQL_Injection</a:t>
            </a:r>
            <a:endParaRPr lang="en-IN" dirty="0"/>
          </a:p>
          <a:p>
            <a:pPr marL="400050" lvl="2" indent="457200" defTabSz="450850">
              <a:buFont typeface="Wingdings" panose="05000000000000000000" pitchFamily="2" charset="2"/>
              <a:buChar char="q"/>
              <a:tabLst>
                <a:tab pos="0" algn="l"/>
              </a:tabLst>
            </a:pPr>
            <a:endParaRPr lang="en-IN" dirty="0"/>
          </a:p>
        </p:txBody>
      </p:sp>
      <p:pic>
        <p:nvPicPr>
          <p:cNvPr id="8" name="Picture 7">
            <a:extLst>
              <a:ext uri="{FF2B5EF4-FFF2-40B4-BE49-F238E27FC236}">
                <a16:creationId xmlns:a16="http://schemas.microsoft.com/office/drawing/2014/main" id="{847764F5-DF90-4EA8-9159-FDD276384C01}"/>
              </a:ext>
            </a:extLst>
          </p:cNvPr>
          <p:cNvPicPr>
            <a:picLocks noChangeAspect="1"/>
          </p:cNvPicPr>
          <p:nvPr/>
        </p:nvPicPr>
        <p:blipFill>
          <a:blip r:embed="rId3"/>
          <a:stretch>
            <a:fillRect/>
          </a:stretch>
        </p:blipFill>
        <p:spPr>
          <a:xfrm>
            <a:off x="1089791" y="1713270"/>
            <a:ext cx="7048500" cy="419100"/>
          </a:xfrm>
          <a:prstGeom prst="rect">
            <a:avLst/>
          </a:prstGeom>
        </p:spPr>
      </p:pic>
      <p:pic>
        <p:nvPicPr>
          <p:cNvPr id="10" name="Picture 9">
            <a:extLst>
              <a:ext uri="{FF2B5EF4-FFF2-40B4-BE49-F238E27FC236}">
                <a16:creationId xmlns:a16="http://schemas.microsoft.com/office/drawing/2014/main" id="{17CAA5D4-BFAE-40A2-A08F-CC295F9CC915}"/>
              </a:ext>
            </a:extLst>
          </p:cNvPr>
          <p:cNvPicPr>
            <a:picLocks noChangeAspect="1"/>
          </p:cNvPicPr>
          <p:nvPr/>
        </p:nvPicPr>
        <p:blipFill>
          <a:blip r:embed="rId4"/>
          <a:stretch>
            <a:fillRect/>
          </a:stretch>
        </p:blipFill>
        <p:spPr>
          <a:xfrm>
            <a:off x="1089791" y="2430164"/>
            <a:ext cx="2714625" cy="819150"/>
          </a:xfrm>
          <a:prstGeom prst="rect">
            <a:avLst/>
          </a:prstGeom>
        </p:spPr>
      </p:pic>
      <p:pic>
        <p:nvPicPr>
          <p:cNvPr id="12" name="Picture 11">
            <a:extLst>
              <a:ext uri="{FF2B5EF4-FFF2-40B4-BE49-F238E27FC236}">
                <a16:creationId xmlns:a16="http://schemas.microsoft.com/office/drawing/2014/main" id="{85981F88-0122-4E7F-A28F-6E95DBF74F3A}"/>
              </a:ext>
            </a:extLst>
          </p:cNvPr>
          <p:cNvPicPr>
            <a:picLocks noChangeAspect="1"/>
          </p:cNvPicPr>
          <p:nvPr/>
        </p:nvPicPr>
        <p:blipFill>
          <a:blip r:embed="rId5"/>
          <a:stretch>
            <a:fillRect/>
          </a:stretch>
        </p:blipFill>
        <p:spPr>
          <a:xfrm>
            <a:off x="1089791" y="3762704"/>
            <a:ext cx="7696200" cy="295275"/>
          </a:xfrm>
          <a:prstGeom prst="rect">
            <a:avLst/>
          </a:prstGeom>
        </p:spPr>
      </p:pic>
    </p:spTree>
    <p:extLst>
      <p:ext uri="{BB962C8B-B14F-4D97-AF65-F5344CB8AC3E}">
        <p14:creationId xmlns:p14="http://schemas.microsoft.com/office/powerpoint/2010/main" val="263765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51B39-2850-4E0D-892D-A0CEDCE839CD}"/>
              </a:ext>
            </a:extLst>
          </p:cNvPr>
          <p:cNvSpPr>
            <a:spLocks noGrp="1"/>
          </p:cNvSpPr>
          <p:nvPr>
            <p:ph type="title"/>
          </p:nvPr>
        </p:nvSpPr>
        <p:spPr/>
        <p:txBody>
          <a:bodyPr/>
          <a:lstStyle/>
          <a:p>
            <a:r>
              <a:rPr lang="en-US" dirty="0"/>
              <a:t>Insecure Design</a:t>
            </a:r>
            <a:br>
              <a:rPr lang="en-US" dirty="0"/>
            </a:br>
            <a:r>
              <a:rPr lang="en-US" sz="1600" dirty="0">
                <a:latin typeface="Roboto" panose="02000000000000000000" pitchFamily="2" charset="0"/>
              </a:rPr>
              <a:t>F</a:t>
            </a:r>
            <a:r>
              <a:rPr lang="en-US" sz="1600" b="0" i="0" dirty="0">
                <a:effectLst/>
                <a:latin typeface="Roboto" panose="02000000000000000000" pitchFamily="2" charset="0"/>
              </a:rPr>
              <a:t>ocuses on risks related to design and architectural flaws</a:t>
            </a:r>
            <a:endParaRPr lang="en-IN" sz="1600" dirty="0"/>
          </a:p>
        </p:txBody>
      </p:sp>
      <p:sp>
        <p:nvSpPr>
          <p:cNvPr id="3" name="Text Placeholder 2">
            <a:extLst>
              <a:ext uri="{FF2B5EF4-FFF2-40B4-BE49-F238E27FC236}">
                <a16:creationId xmlns:a16="http://schemas.microsoft.com/office/drawing/2014/main" id="{544ADC21-EA1C-4AD6-8A92-DB0221FE315F}"/>
              </a:ext>
            </a:extLst>
          </p:cNvPr>
          <p:cNvSpPr>
            <a:spLocks noGrp="1"/>
          </p:cNvSpPr>
          <p:nvPr>
            <p:ph type="body" idx="1"/>
          </p:nvPr>
        </p:nvSpPr>
        <p:spPr/>
        <p:txBody>
          <a:bodyPr/>
          <a:lstStyle/>
          <a:p>
            <a:r>
              <a:rPr lang="en-US" dirty="0"/>
              <a:t>Cause</a:t>
            </a:r>
            <a:endParaRPr lang="en-IN" dirty="0"/>
          </a:p>
        </p:txBody>
      </p:sp>
      <p:sp>
        <p:nvSpPr>
          <p:cNvPr id="4" name="Text Placeholder 3">
            <a:extLst>
              <a:ext uri="{FF2B5EF4-FFF2-40B4-BE49-F238E27FC236}">
                <a16:creationId xmlns:a16="http://schemas.microsoft.com/office/drawing/2014/main" id="{C1FED076-6EE8-4E76-AAC2-5CAB00FA7124}"/>
              </a:ext>
            </a:extLst>
          </p:cNvPr>
          <p:cNvSpPr>
            <a:spLocks noGrp="1"/>
          </p:cNvSpPr>
          <p:nvPr>
            <p:ph type="body" sz="half" idx="15"/>
          </p:nvPr>
        </p:nvSpPr>
        <p:spPr/>
        <p:txBody>
          <a:bodyPr/>
          <a:lstStyle/>
          <a:p>
            <a:pPr marL="285750" indent="-285750">
              <a:lnSpc>
                <a:spcPct val="90000"/>
              </a:lnSpc>
              <a:buFont typeface="Wingdings" panose="05000000000000000000" pitchFamily="2" charset="2"/>
              <a:buChar char="q"/>
            </a:pPr>
            <a:r>
              <a:rPr lang="en-US" sz="1300" dirty="0"/>
              <a:t>The software generates an error message that includes sensitive information about its environment, users, or associated data.</a:t>
            </a:r>
          </a:p>
          <a:p>
            <a:pPr marL="285750" indent="-285750">
              <a:lnSpc>
                <a:spcPct val="90000"/>
              </a:lnSpc>
              <a:buFont typeface="Wingdings" panose="05000000000000000000" pitchFamily="2" charset="2"/>
              <a:buChar char="q"/>
            </a:pPr>
            <a:r>
              <a:rPr lang="en-US" sz="1300" dirty="0"/>
              <a:t>Storing a password in plaintext may result in the compromising of the entire system</a:t>
            </a:r>
          </a:p>
          <a:p>
            <a:pPr marL="285750" indent="-285750">
              <a:lnSpc>
                <a:spcPct val="90000"/>
              </a:lnSpc>
              <a:buFont typeface="Wingdings" panose="05000000000000000000" pitchFamily="2" charset="2"/>
              <a:buChar char="q"/>
            </a:pPr>
            <a:r>
              <a:rPr lang="en-IN" sz="1300" dirty="0"/>
              <a:t>Trust Boundary Violation</a:t>
            </a:r>
            <a:endParaRPr lang="en-US" sz="1300" dirty="0"/>
          </a:p>
          <a:p>
            <a:pPr marL="285750" indent="-285750">
              <a:lnSpc>
                <a:spcPct val="90000"/>
              </a:lnSpc>
              <a:buFont typeface="Wingdings" panose="05000000000000000000" pitchFamily="2" charset="2"/>
              <a:buChar char="q"/>
            </a:pPr>
            <a:r>
              <a:rPr lang="en-IN" sz="1300" dirty="0"/>
              <a:t> Insufficiently Protected Credentials</a:t>
            </a:r>
          </a:p>
        </p:txBody>
      </p:sp>
      <p:sp>
        <p:nvSpPr>
          <p:cNvPr id="5" name="Text Placeholder 4">
            <a:extLst>
              <a:ext uri="{FF2B5EF4-FFF2-40B4-BE49-F238E27FC236}">
                <a16:creationId xmlns:a16="http://schemas.microsoft.com/office/drawing/2014/main" id="{09E7F916-3AA0-4689-B768-44293BB114F2}"/>
              </a:ext>
            </a:extLst>
          </p:cNvPr>
          <p:cNvSpPr>
            <a:spLocks noGrp="1"/>
          </p:cNvSpPr>
          <p:nvPr>
            <p:ph type="body" sz="quarter" idx="3"/>
          </p:nvPr>
        </p:nvSpPr>
        <p:spPr/>
        <p:txBody>
          <a:bodyPr/>
          <a:lstStyle/>
          <a:p>
            <a:r>
              <a:rPr lang="en-US" dirty="0"/>
              <a:t>Prevention</a:t>
            </a:r>
            <a:endParaRPr lang="en-IN" dirty="0"/>
          </a:p>
        </p:txBody>
      </p:sp>
      <p:sp>
        <p:nvSpPr>
          <p:cNvPr id="6" name="Text Placeholder 5">
            <a:extLst>
              <a:ext uri="{FF2B5EF4-FFF2-40B4-BE49-F238E27FC236}">
                <a16:creationId xmlns:a16="http://schemas.microsoft.com/office/drawing/2014/main" id="{0A7947B2-9F69-4ACF-87C9-135D902513AB}"/>
              </a:ext>
            </a:extLst>
          </p:cNvPr>
          <p:cNvSpPr>
            <a:spLocks noGrp="1"/>
          </p:cNvSpPr>
          <p:nvPr>
            <p:ph type="body" sz="half" idx="16"/>
          </p:nvPr>
        </p:nvSpPr>
        <p:spPr/>
        <p:txBody>
          <a:bodyPr>
            <a:normAutofit fontScale="92500" lnSpcReduction="10000"/>
          </a:bodyPr>
          <a:lstStyle/>
          <a:p>
            <a:pPr marL="285750" indent="-285750">
              <a:buFont typeface="Wingdings" panose="05000000000000000000" pitchFamily="2" charset="2"/>
              <a:buChar char="q"/>
            </a:pPr>
            <a:r>
              <a:rPr lang="en-US" b="0" i="0" dirty="0">
                <a:effectLst/>
              </a:rPr>
              <a:t>Establish and use a secure development lifecycle</a:t>
            </a:r>
          </a:p>
          <a:p>
            <a:pPr marL="285750" indent="-285750">
              <a:buFont typeface="Wingdings" panose="05000000000000000000" pitchFamily="2" charset="2"/>
              <a:buChar char="q"/>
            </a:pPr>
            <a:r>
              <a:rPr lang="en-US" b="0" i="0" dirty="0">
                <a:effectLst/>
              </a:rPr>
              <a:t>Establish and use a library of secure design patterns </a:t>
            </a:r>
            <a:endParaRPr lang="en-US" dirty="0"/>
          </a:p>
          <a:p>
            <a:pPr marL="285750" indent="-285750">
              <a:buFont typeface="Wingdings" panose="05000000000000000000" pitchFamily="2" charset="2"/>
              <a:buChar char="q"/>
            </a:pPr>
            <a:r>
              <a:rPr lang="en-US" b="0" i="0" dirty="0">
                <a:effectLst/>
              </a:rPr>
              <a:t>Use threat modeling for critical authentication, access control, business logic, and key flows</a:t>
            </a:r>
          </a:p>
          <a:p>
            <a:pPr marL="285750" indent="-285750">
              <a:buFont typeface="Wingdings" panose="05000000000000000000" pitchFamily="2" charset="2"/>
              <a:buChar char="q"/>
            </a:pPr>
            <a:r>
              <a:rPr lang="en-IN" b="0" i="0" dirty="0">
                <a:effectLst/>
              </a:rPr>
              <a:t>Integrate security language </a:t>
            </a:r>
            <a:endParaRPr lang="en-US" dirty="0"/>
          </a:p>
          <a:p>
            <a:pPr marL="285750" indent="-285750">
              <a:buFont typeface="Wingdings" panose="05000000000000000000" pitchFamily="2" charset="2"/>
              <a:buChar char="q"/>
            </a:pPr>
            <a:r>
              <a:rPr lang="en-US" b="0" i="0" dirty="0">
                <a:effectLst/>
              </a:rPr>
              <a:t>Write unit and integration tests to validate that all critical flows are resistant to the threat model</a:t>
            </a:r>
          </a:p>
          <a:p>
            <a:pPr marL="285750" indent="-285750">
              <a:buFont typeface="Wingdings" panose="05000000000000000000" pitchFamily="2" charset="2"/>
              <a:buChar char="q"/>
            </a:pPr>
            <a:r>
              <a:rPr lang="en-US" b="0" i="0" dirty="0">
                <a:effectLst/>
              </a:rPr>
              <a:t>Segregate tenants robustly by design throughout all tiers</a:t>
            </a:r>
          </a:p>
          <a:p>
            <a:endParaRPr lang="en-US" b="0" i="0" dirty="0">
              <a:effectLst/>
              <a:latin typeface="Roboto" panose="02000000000000000000" pitchFamily="2" charset="0"/>
            </a:endParaRPr>
          </a:p>
          <a:p>
            <a:endParaRPr lang="en-IN" dirty="0"/>
          </a:p>
        </p:txBody>
      </p:sp>
      <p:sp>
        <p:nvSpPr>
          <p:cNvPr id="7" name="Text Placeholder 6">
            <a:extLst>
              <a:ext uri="{FF2B5EF4-FFF2-40B4-BE49-F238E27FC236}">
                <a16:creationId xmlns:a16="http://schemas.microsoft.com/office/drawing/2014/main" id="{B0943485-D8F4-4F54-BF11-34DA9179EA72}"/>
              </a:ext>
            </a:extLst>
          </p:cNvPr>
          <p:cNvSpPr>
            <a:spLocks noGrp="1"/>
          </p:cNvSpPr>
          <p:nvPr>
            <p:ph type="body" sz="quarter" idx="13"/>
          </p:nvPr>
        </p:nvSpPr>
        <p:spPr/>
        <p:txBody>
          <a:bodyPr/>
          <a:lstStyle/>
          <a:p>
            <a:r>
              <a:rPr lang="en-US" dirty="0"/>
              <a:t>Linked CWE</a:t>
            </a:r>
            <a:endParaRPr lang="en-IN" dirty="0"/>
          </a:p>
        </p:txBody>
      </p:sp>
      <p:sp>
        <p:nvSpPr>
          <p:cNvPr id="8" name="Text Placeholder 7">
            <a:extLst>
              <a:ext uri="{FF2B5EF4-FFF2-40B4-BE49-F238E27FC236}">
                <a16:creationId xmlns:a16="http://schemas.microsoft.com/office/drawing/2014/main" id="{0E64CD46-0FD8-4D53-88C9-DDBD49A857D6}"/>
              </a:ext>
            </a:extLst>
          </p:cNvPr>
          <p:cNvSpPr>
            <a:spLocks noGrp="1"/>
          </p:cNvSpPr>
          <p:nvPr>
            <p:ph type="body" sz="half" idx="17"/>
          </p:nvPr>
        </p:nvSpPr>
        <p:spPr/>
        <p:txBody>
          <a:bodyPr/>
          <a:lstStyle/>
          <a:p>
            <a:pPr marL="285750" indent="-285750">
              <a:buFont typeface="Wingdings" panose="05000000000000000000" pitchFamily="2" charset="2"/>
              <a:buChar char="q"/>
            </a:pPr>
            <a:r>
              <a:rPr lang="en-US" dirty="0"/>
              <a:t>CWE-209</a:t>
            </a:r>
          </a:p>
          <a:p>
            <a:pPr marL="285750" indent="-285750">
              <a:buFont typeface="Wingdings" panose="05000000000000000000" pitchFamily="2" charset="2"/>
              <a:buChar char="q"/>
            </a:pPr>
            <a:r>
              <a:rPr lang="en-US" dirty="0"/>
              <a:t>CWE-256</a:t>
            </a:r>
          </a:p>
          <a:p>
            <a:pPr marL="285750" indent="-285750">
              <a:buFont typeface="Wingdings" panose="05000000000000000000" pitchFamily="2" charset="2"/>
              <a:buChar char="q"/>
            </a:pPr>
            <a:r>
              <a:rPr lang="en-US" dirty="0"/>
              <a:t>CWE-501</a:t>
            </a:r>
          </a:p>
          <a:p>
            <a:pPr marL="285750" indent="-285750">
              <a:buFont typeface="Wingdings" panose="05000000000000000000" pitchFamily="2" charset="2"/>
              <a:buChar char="q"/>
            </a:pPr>
            <a:r>
              <a:rPr lang="en-US" dirty="0"/>
              <a:t>CWE-522</a:t>
            </a:r>
            <a:endParaRPr lang="en-IN" dirty="0"/>
          </a:p>
        </p:txBody>
      </p:sp>
    </p:spTree>
    <p:extLst>
      <p:ext uri="{BB962C8B-B14F-4D97-AF65-F5344CB8AC3E}">
        <p14:creationId xmlns:p14="http://schemas.microsoft.com/office/powerpoint/2010/main" val="4069124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D1120-3067-43FB-9DAC-617F2D97AC01}"/>
              </a:ext>
            </a:extLst>
          </p:cNvPr>
          <p:cNvSpPr>
            <a:spLocks noGrp="1"/>
          </p:cNvSpPr>
          <p:nvPr>
            <p:ph type="title"/>
          </p:nvPr>
        </p:nvSpPr>
        <p:spPr/>
        <p:txBody>
          <a:bodyPr/>
          <a:lstStyle/>
          <a:p>
            <a:r>
              <a:rPr lang="en-US" dirty="0"/>
              <a:t>Security Misconfiguration</a:t>
            </a:r>
            <a:endParaRPr lang="en-IN" dirty="0"/>
          </a:p>
        </p:txBody>
      </p:sp>
      <p:sp>
        <p:nvSpPr>
          <p:cNvPr id="3" name="Text Placeholder 2">
            <a:extLst>
              <a:ext uri="{FF2B5EF4-FFF2-40B4-BE49-F238E27FC236}">
                <a16:creationId xmlns:a16="http://schemas.microsoft.com/office/drawing/2014/main" id="{0C499F15-B593-49A5-81D7-39C1CD3F5BC3}"/>
              </a:ext>
            </a:extLst>
          </p:cNvPr>
          <p:cNvSpPr>
            <a:spLocks noGrp="1"/>
          </p:cNvSpPr>
          <p:nvPr>
            <p:ph type="body" idx="1"/>
          </p:nvPr>
        </p:nvSpPr>
        <p:spPr>
          <a:xfrm>
            <a:off x="667733" y="1268316"/>
            <a:ext cx="2946866" cy="576262"/>
          </a:xfrm>
        </p:spPr>
        <p:txBody>
          <a:bodyPr/>
          <a:lstStyle/>
          <a:p>
            <a:r>
              <a:rPr lang="en-US" dirty="0"/>
              <a:t>Cause</a:t>
            </a:r>
            <a:endParaRPr lang="en-IN" dirty="0"/>
          </a:p>
        </p:txBody>
      </p:sp>
      <p:sp>
        <p:nvSpPr>
          <p:cNvPr id="4" name="Text Placeholder 3">
            <a:extLst>
              <a:ext uri="{FF2B5EF4-FFF2-40B4-BE49-F238E27FC236}">
                <a16:creationId xmlns:a16="http://schemas.microsoft.com/office/drawing/2014/main" id="{CE9A76EA-DDDF-4538-A705-7CA2804FFDFB}"/>
              </a:ext>
            </a:extLst>
          </p:cNvPr>
          <p:cNvSpPr>
            <a:spLocks noGrp="1"/>
          </p:cNvSpPr>
          <p:nvPr>
            <p:ph type="body" sz="half" idx="15"/>
          </p:nvPr>
        </p:nvSpPr>
        <p:spPr>
          <a:xfrm>
            <a:off x="409226" y="1751527"/>
            <a:ext cx="3170587" cy="4504811"/>
          </a:xfrm>
        </p:spPr>
        <p:txBody>
          <a:bodyPr>
            <a:noAutofit/>
          </a:bodyPr>
          <a:lstStyle/>
          <a:p>
            <a:pPr marL="285750" indent="-285750">
              <a:buFont typeface="Wingdings" panose="05000000000000000000" pitchFamily="2" charset="2"/>
              <a:buChar char="q"/>
            </a:pPr>
            <a:r>
              <a:rPr lang="en-IN" sz="1300" b="0" i="0" dirty="0">
                <a:effectLst/>
              </a:rPr>
              <a:t>Missing appropriate security hardening </a:t>
            </a:r>
          </a:p>
          <a:p>
            <a:pPr marL="285750" indent="-285750">
              <a:buFont typeface="Wingdings" panose="05000000000000000000" pitchFamily="2" charset="2"/>
              <a:buChar char="q"/>
            </a:pPr>
            <a:r>
              <a:rPr lang="en-US" sz="1300" b="0" i="0" dirty="0">
                <a:effectLst/>
              </a:rPr>
              <a:t>Unnecessary features are enabled or installed </a:t>
            </a:r>
            <a:endParaRPr lang="en-IN" sz="1300" dirty="0"/>
          </a:p>
          <a:p>
            <a:pPr marL="285750" indent="-285750">
              <a:buFont typeface="Wingdings" panose="05000000000000000000" pitchFamily="2" charset="2"/>
              <a:buChar char="q"/>
            </a:pPr>
            <a:r>
              <a:rPr lang="en-US" sz="1300" b="0" i="0" dirty="0">
                <a:effectLst/>
              </a:rPr>
              <a:t>Default accounts and their passwords are still enabled and unchanged.</a:t>
            </a:r>
          </a:p>
          <a:p>
            <a:pPr marL="285750" indent="-285750">
              <a:buFont typeface="Wingdings" panose="05000000000000000000" pitchFamily="2" charset="2"/>
              <a:buChar char="q"/>
            </a:pPr>
            <a:r>
              <a:rPr lang="en-US" sz="1300" b="0" i="0" dirty="0">
                <a:effectLst/>
              </a:rPr>
              <a:t>Error handling reveals stack traces or other overly informative error messages to users.</a:t>
            </a:r>
          </a:p>
          <a:p>
            <a:pPr marL="285750" indent="-285750">
              <a:buFont typeface="Wingdings" panose="05000000000000000000" pitchFamily="2" charset="2"/>
              <a:buChar char="q"/>
            </a:pPr>
            <a:r>
              <a:rPr lang="en-US" sz="1300" b="0" i="0" dirty="0">
                <a:effectLst/>
              </a:rPr>
              <a:t>For upgraded systems, the latest security features are disabled or not configured securely</a:t>
            </a:r>
            <a:endParaRPr lang="en-IN" sz="1300" b="0" i="0" dirty="0">
              <a:effectLst/>
            </a:endParaRPr>
          </a:p>
          <a:p>
            <a:pPr marL="285750" indent="-285750">
              <a:buFont typeface="Wingdings" panose="05000000000000000000" pitchFamily="2" charset="2"/>
              <a:buChar char="q"/>
            </a:pPr>
            <a:r>
              <a:rPr lang="en-US" sz="1300" b="0" i="0" dirty="0">
                <a:effectLst/>
              </a:rPr>
              <a:t>The security settings in the application servers, application frameworks are not set to secure values</a:t>
            </a:r>
          </a:p>
          <a:p>
            <a:pPr marL="285750" indent="-285750">
              <a:buFont typeface="Wingdings" panose="05000000000000000000" pitchFamily="2" charset="2"/>
              <a:buChar char="q"/>
            </a:pPr>
            <a:r>
              <a:rPr lang="en-US" sz="1300" b="0" i="0" dirty="0">
                <a:effectLst/>
              </a:rPr>
              <a:t>The software is out of date or vulnerable</a:t>
            </a:r>
            <a:endParaRPr lang="en-IN" sz="1300" dirty="0"/>
          </a:p>
        </p:txBody>
      </p:sp>
      <p:sp>
        <p:nvSpPr>
          <p:cNvPr id="5" name="Text Placeholder 4">
            <a:extLst>
              <a:ext uri="{FF2B5EF4-FFF2-40B4-BE49-F238E27FC236}">
                <a16:creationId xmlns:a16="http://schemas.microsoft.com/office/drawing/2014/main" id="{6AA3C06F-0FD1-424E-B90C-2DD3754E028A}"/>
              </a:ext>
            </a:extLst>
          </p:cNvPr>
          <p:cNvSpPr>
            <a:spLocks noGrp="1"/>
          </p:cNvSpPr>
          <p:nvPr>
            <p:ph type="body" sz="quarter" idx="3"/>
          </p:nvPr>
        </p:nvSpPr>
        <p:spPr>
          <a:xfrm>
            <a:off x="3861689" y="1276986"/>
            <a:ext cx="2936241" cy="576262"/>
          </a:xfrm>
        </p:spPr>
        <p:txBody>
          <a:bodyPr/>
          <a:lstStyle/>
          <a:p>
            <a:r>
              <a:rPr lang="en-US" dirty="0"/>
              <a:t>Vulnerabilities	</a:t>
            </a:r>
            <a:endParaRPr lang="en-IN" dirty="0"/>
          </a:p>
        </p:txBody>
      </p:sp>
      <p:sp>
        <p:nvSpPr>
          <p:cNvPr id="6" name="Text Placeholder 5">
            <a:extLst>
              <a:ext uri="{FF2B5EF4-FFF2-40B4-BE49-F238E27FC236}">
                <a16:creationId xmlns:a16="http://schemas.microsoft.com/office/drawing/2014/main" id="{D4FC0C58-5632-498C-AF7D-3487AD5AF361}"/>
              </a:ext>
            </a:extLst>
          </p:cNvPr>
          <p:cNvSpPr>
            <a:spLocks noGrp="1"/>
          </p:cNvSpPr>
          <p:nvPr>
            <p:ph type="body" sz="half" idx="16"/>
          </p:nvPr>
        </p:nvSpPr>
        <p:spPr>
          <a:xfrm>
            <a:off x="3873106" y="1853249"/>
            <a:ext cx="2946794" cy="4403090"/>
          </a:xfrm>
        </p:spPr>
        <p:txBody>
          <a:bodyPr>
            <a:normAutofit lnSpcReduction="10000"/>
          </a:bodyPr>
          <a:lstStyle/>
          <a:p>
            <a:pPr marL="285750" indent="-285750">
              <a:buFont typeface="Wingdings" panose="05000000000000000000" pitchFamily="2" charset="2"/>
              <a:buChar char="q"/>
            </a:pPr>
            <a:r>
              <a:rPr lang="en-US" b="0" i="0" dirty="0">
                <a:effectLst/>
              </a:rPr>
              <a:t>The software stores a password in a configuration file that might be accessible to actors who do not know the password.</a:t>
            </a:r>
          </a:p>
          <a:p>
            <a:pPr marL="285750" indent="-285750" algn="l" fontAlgn="t">
              <a:buFont typeface="Wingdings" panose="05000000000000000000" pitchFamily="2" charset="2"/>
              <a:buChar char="q"/>
            </a:pPr>
            <a:r>
              <a:rPr lang="en-US" b="0" i="0" dirty="0">
                <a:effectLst/>
              </a:rPr>
              <a:t>Debugging messages help attackers learn about the system and plan a form of attack.</a:t>
            </a:r>
          </a:p>
          <a:p>
            <a:pPr marL="285750" indent="-285750" algn="l" fontAlgn="t">
              <a:buFont typeface="Wingdings" panose="05000000000000000000" pitchFamily="2" charset="2"/>
              <a:buChar char="q"/>
            </a:pPr>
            <a:br>
              <a:rPr lang="en-US" b="0" i="0" dirty="0">
                <a:effectLst/>
              </a:rPr>
            </a:br>
            <a:r>
              <a:rPr lang="en-US" b="0" i="0" dirty="0">
                <a:effectLst/>
              </a:rPr>
              <a:t>The application stores sensitive information in cleartext in a cookie.</a:t>
            </a:r>
          </a:p>
          <a:p>
            <a:pPr marL="285750" indent="-285750">
              <a:buFont typeface="Wingdings" panose="05000000000000000000" pitchFamily="2" charset="2"/>
              <a:buChar char="q"/>
            </a:pPr>
            <a:br>
              <a:rPr lang="en-US" b="0" i="0" dirty="0">
                <a:effectLst/>
              </a:rPr>
            </a:br>
            <a:r>
              <a:rPr lang="en-US" b="0" i="0" dirty="0">
                <a:effectLst/>
              </a:rPr>
              <a:t>an attacker can leverage the conditions that cause unhandled exception errors in order to gain unauthorized access </a:t>
            </a:r>
            <a:r>
              <a:rPr lang="en-US" b="0" i="0" dirty="0">
                <a:effectLst/>
                <a:latin typeface="Verdana" panose="020B0604030504040204" pitchFamily="34" charset="0"/>
              </a:rPr>
              <a:t>to the system.</a:t>
            </a:r>
            <a:endParaRPr lang="en-IN" dirty="0"/>
          </a:p>
        </p:txBody>
      </p:sp>
      <p:sp>
        <p:nvSpPr>
          <p:cNvPr id="7" name="Text Placeholder 6">
            <a:extLst>
              <a:ext uri="{FF2B5EF4-FFF2-40B4-BE49-F238E27FC236}">
                <a16:creationId xmlns:a16="http://schemas.microsoft.com/office/drawing/2014/main" id="{92C08629-2B8E-4E53-80C5-774A94D56757}"/>
              </a:ext>
            </a:extLst>
          </p:cNvPr>
          <p:cNvSpPr>
            <a:spLocks noGrp="1"/>
          </p:cNvSpPr>
          <p:nvPr>
            <p:ph type="body" sz="quarter" idx="13"/>
          </p:nvPr>
        </p:nvSpPr>
        <p:spPr>
          <a:xfrm>
            <a:off x="7242266" y="1240286"/>
            <a:ext cx="2932113" cy="576262"/>
          </a:xfrm>
        </p:spPr>
        <p:txBody>
          <a:bodyPr/>
          <a:lstStyle/>
          <a:p>
            <a:r>
              <a:rPr lang="en-US" dirty="0"/>
              <a:t>Prevention</a:t>
            </a:r>
            <a:endParaRPr lang="en-IN" dirty="0"/>
          </a:p>
        </p:txBody>
      </p:sp>
      <p:sp>
        <p:nvSpPr>
          <p:cNvPr id="8" name="Text Placeholder 7">
            <a:extLst>
              <a:ext uri="{FF2B5EF4-FFF2-40B4-BE49-F238E27FC236}">
                <a16:creationId xmlns:a16="http://schemas.microsoft.com/office/drawing/2014/main" id="{DF272DAE-3798-4B19-898C-2DE49D0693A0}"/>
              </a:ext>
            </a:extLst>
          </p:cNvPr>
          <p:cNvSpPr>
            <a:spLocks noGrp="1"/>
          </p:cNvSpPr>
          <p:nvPr>
            <p:ph type="body" sz="half" idx="17"/>
          </p:nvPr>
        </p:nvSpPr>
        <p:spPr>
          <a:xfrm>
            <a:off x="7124700" y="1853249"/>
            <a:ext cx="2932113" cy="4403090"/>
          </a:xfrm>
        </p:spPr>
        <p:txBody>
          <a:bodyPr>
            <a:normAutofit lnSpcReduction="10000"/>
          </a:bodyPr>
          <a:lstStyle/>
          <a:p>
            <a:pPr marL="285750" indent="-285750">
              <a:buFont typeface="Wingdings" panose="05000000000000000000" pitchFamily="2" charset="2"/>
              <a:buChar char="q"/>
            </a:pPr>
            <a:r>
              <a:rPr lang="en-US" b="0" i="0" dirty="0">
                <a:effectLst/>
              </a:rPr>
              <a:t>A minimal platform without any unnecessary features, components, documentation, and samples</a:t>
            </a:r>
          </a:p>
          <a:p>
            <a:pPr marL="285750" indent="-285750">
              <a:buFont typeface="Wingdings" panose="05000000000000000000" pitchFamily="2" charset="2"/>
              <a:buChar char="q"/>
            </a:pPr>
            <a:r>
              <a:rPr lang="en-US" b="0" i="0" dirty="0">
                <a:effectLst/>
              </a:rPr>
              <a:t>A task to review and update the configurations appropriate to all security notes, updates, and patches as part of the patch management process</a:t>
            </a:r>
            <a:endParaRPr lang="en-US" dirty="0"/>
          </a:p>
          <a:p>
            <a:pPr marL="285750" indent="-285750">
              <a:buFont typeface="Wingdings" panose="05000000000000000000" pitchFamily="2" charset="2"/>
              <a:buChar char="q"/>
            </a:pPr>
            <a:r>
              <a:rPr lang="en-US" b="0" i="0" dirty="0">
                <a:effectLst/>
              </a:rPr>
              <a:t>A segmented application architecture provides effective and secure separation between components or tenants, with segmentation, containerization, or cloud security groups</a:t>
            </a:r>
            <a:endParaRPr lang="en-IN" dirty="0"/>
          </a:p>
        </p:txBody>
      </p:sp>
    </p:spTree>
    <p:extLst>
      <p:ext uri="{BB962C8B-B14F-4D97-AF65-F5344CB8AC3E}">
        <p14:creationId xmlns:p14="http://schemas.microsoft.com/office/powerpoint/2010/main" val="546303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5EC18-887F-4237-90A1-EC9063563884}"/>
              </a:ext>
            </a:extLst>
          </p:cNvPr>
          <p:cNvSpPr>
            <a:spLocks noGrp="1"/>
          </p:cNvSpPr>
          <p:nvPr>
            <p:ph type="title"/>
          </p:nvPr>
        </p:nvSpPr>
        <p:spPr/>
        <p:txBody>
          <a:bodyPr/>
          <a:lstStyle/>
          <a:p>
            <a:r>
              <a:rPr lang="en-US" dirty="0"/>
              <a:t>Vulnerable and Outdated Components</a:t>
            </a:r>
            <a:endParaRPr lang="en-IN" dirty="0"/>
          </a:p>
        </p:txBody>
      </p:sp>
      <p:sp>
        <p:nvSpPr>
          <p:cNvPr id="3" name="Text Placeholder 2">
            <a:extLst>
              <a:ext uri="{FF2B5EF4-FFF2-40B4-BE49-F238E27FC236}">
                <a16:creationId xmlns:a16="http://schemas.microsoft.com/office/drawing/2014/main" id="{396E0A32-39F5-483D-968C-56E59F17243B}"/>
              </a:ext>
            </a:extLst>
          </p:cNvPr>
          <p:cNvSpPr>
            <a:spLocks noGrp="1"/>
          </p:cNvSpPr>
          <p:nvPr>
            <p:ph type="body" idx="1"/>
          </p:nvPr>
        </p:nvSpPr>
        <p:spPr/>
        <p:txBody>
          <a:bodyPr/>
          <a:lstStyle/>
          <a:p>
            <a:r>
              <a:rPr lang="en-US" dirty="0"/>
              <a:t>Cause</a:t>
            </a:r>
            <a:endParaRPr lang="en-IN" dirty="0"/>
          </a:p>
        </p:txBody>
      </p:sp>
      <p:sp>
        <p:nvSpPr>
          <p:cNvPr id="4" name="Text Placeholder 3">
            <a:extLst>
              <a:ext uri="{FF2B5EF4-FFF2-40B4-BE49-F238E27FC236}">
                <a16:creationId xmlns:a16="http://schemas.microsoft.com/office/drawing/2014/main" id="{FB96575A-AE86-43B0-A70D-2AAA98342FAF}"/>
              </a:ext>
            </a:extLst>
          </p:cNvPr>
          <p:cNvSpPr>
            <a:spLocks noGrp="1"/>
          </p:cNvSpPr>
          <p:nvPr>
            <p:ph type="body" sz="half" idx="15"/>
          </p:nvPr>
        </p:nvSpPr>
        <p:spPr/>
        <p:txBody>
          <a:bodyPr>
            <a:normAutofit fontScale="62500" lnSpcReduction="20000"/>
          </a:bodyPr>
          <a:lstStyle/>
          <a:p>
            <a:pPr marL="285750" indent="-285750" algn="l">
              <a:buFont typeface="Wingdings" panose="05000000000000000000" pitchFamily="2" charset="2"/>
              <a:buChar char="q"/>
            </a:pPr>
            <a:r>
              <a:rPr lang="en-US" sz="1800" b="0" i="0" dirty="0">
                <a:effectLst/>
              </a:rPr>
              <a:t>If versions of all components as well as nested dependencies are unknown</a:t>
            </a:r>
          </a:p>
          <a:p>
            <a:pPr marL="285750" indent="-285750" algn="l">
              <a:buFont typeface="Wingdings" panose="05000000000000000000" pitchFamily="2" charset="2"/>
              <a:buChar char="q"/>
            </a:pPr>
            <a:r>
              <a:rPr lang="en-US" sz="1800" b="0" i="0" dirty="0">
                <a:effectLst/>
                <a:hlinkClick r:id="rId2" action="ppaction://hlinksldjump" tooltip="includes the OS, web/application server, database management system (DBMS), applications, APIs and all components, runtime environments, and libraries."/>
              </a:rPr>
              <a:t>Software is vulnerable, unsupported, or out of date</a:t>
            </a:r>
            <a:endParaRPr lang="en-US" sz="1800" b="0" i="0" dirty="0">
              <a:effectLst/>
            </a:endParaRPr>
          </a:p>
          <a:p>
            <a:pPr marL="285750" indent="-285750" algn="l">
              <a:buFont typeface="Wingdings" panose="05000000000000000000" pitchFamily="2" charset="2"/>
              <a:buChar char="q"/>
            </a:pPr>
            <a:r>
              <a:rPr lang="en-US" sz="1800" dirty="0"/>
              <a:t>Irregular scan of vulnerabilities</a:t>
            </a:r>
          </a:p>
          <a:p>
            <a:pPr marL="285750" indent="-285750" algn="l">
              <a:buFont typeface="Wingdings" panose="05000000000000000000" pitchFamily="2" charset="2"/>
              <a:buChar char="q"/>
            </a:pPr>
            <a:r>
              <a:rPr lang="en-US" sz="1800" b="0" i="0" dirty="0">
                <a:effectLst/>
                <a:hlinkClick r:id="rId2" action="ppaction://hlinksldjump" tooltip="Do not fix or upgrade the underlying platform, frameworks, and dependencies in a risk-based, timely fashion"/>
              </a:rPr>
              <a:t>Upgrades not done </a:t>
            </a:r>
            <a:r>
              <a:rPr lang="en-US" sz="1800" dirty="0">
                <a:hlinkClick r:id="rId2" action="ppaction://hlinksldjump" tooltip="Do not fix or upgrade the underlying platform, frameworks, and dependencies in a risk-based, timely fashion"/>
              </a:rPr>
              <a:t>on time. </a:t>
            </a:r>
            <a:endParaRPr lang="en-US" sz="1800" dirty="0"/>
          </a:p>
          <a:p>
            <a:pPr marL="285750" indent="-285750" algn="l">
              <a:buFont typeface="Wingdings" panose="05000000000000000000" pitchFamily="2" charset="2"/>
              <a:buChar char="q"/>
            </a:pPr>
            <a:r>
              <a:rPr lang="en-US" sz="1800" dirty="0"/>
              <a:t>Insecure</a:t>
            </a:r>
            <a:r>
              <a:rPr lang="en-IN" sz="1800" b="0" i="0" dirty="0">
                <a:effectLst/>
              </a:rPr>
              <a:t> components’ configurations</a:t>
            </a:r>
          </a:p>
          <a:p>
            <a:pPr marL="285750" indent="-285750" algn="l">
              <a:buFont typeface="Wingdings" panose="05000000000000000000" pitchFamily="2" charset="2"/>
              <a:buChar char="q"/>
            </a:pPr>
            <a:r>
              <a:rPr lang="en-US" sz="1800" b="0" i="0" dirty="0">
                <a:effectLst/>
              </a:rPr>
              <a:t>Incompatibility of updated, upgraded, or patched libraries</a:t>
            </a:r>
            <a:endParaRPr lang="en-US" sz="1800" dirty="0"/>
          </a:p>
          <a:p>
            <a:pPr marL="285750" indent="-285750" algn="l">
              <a:buFont typeface="Wingdings" panose="05000000000000000000" pitchFamily="2" charset="2"/>
              <a:buChar char="q"/>
            </a:pPr>
            <a:endParaRPr lang="en-US" dirty="0"/>
          </a:p>
          <a:p>
            <a:pPr algn="l"/>
            <a:endParaRPr lang="en-US" dirty="0"/>
          </a:p>
          <a:p>
            <a:pPr algn="l"/>
            <a:endParaRPr lang="en-US" b="0" i="0" dirty="0">
              <a:effectLst/>
            </a:endParaRPr>
          </a:p>
          <a:p>
            <a:br>
              <a:rPr lang="en-US" dirty="0"/>
            </a:br>
            <a:endParaRPr lang="en-IN" dirty="0"/>
          </a:p>
        </p:txBody>
      </p:sp>
      <p:sp>
        <p:nvSpPr>
          <p:cNvPr id="5" name="Text Placeholder 4">
            <a:extLst>
              <a:ext uri="{FF2B5EF4-FFF2-40B4-BE49-F238E27FC236}">
                <a16:creationId xmlns:a16="http://schemas.microsoft.com/office/drawing/2014/main" id="{A72900A7-1411-47F4-9276-3925EA848ADC}"/>
              </a:ext>
            </a:extLst>
          </p:cNvPr>
          <p:cNvSpPr>
            <a:spLocks noGrp="1"/>
          </p:cNvSpPr>
          <p:nvPr>
            <p:ph type="body" sz="quarter" idx="3"/>
          </p:nvPr>
        </p:nvSpPr>
        <p:spPr/>
        <p:txBody>
          <a:bodyPr/>
          <a:lstStyle/>
          <a:p>
            <a:r>
              <a:rPr lang="en-US" dirty="0"/>
              <a:t>Prevention</a:t>
            </a:r>
            <a:endParaRPr lang="en-IN" dirty="0"/>
          </a:p>
        </p:txBody>
      </p:sp>
      <p:sp>
        <p:nvSpPr>
          <p:cNvPr id="6" name="Text Placeholder 5">
            <a:extLst>
              <a:ext uri="{FF2B5EF4-FFF2-40B4-BE49-F238E27FC236}">
                <a16:creationId xmlns:a16="http://schemas.microsoft.com/office/drawing/2014/main" id="{00EC8BFD-5E8B-470C-930E-2D3A87B0BC05}"/>
              </a:ext>
            </a:extLst>
          </p:cNvPr>
          <p:cNvSpPr>
            <a:spLocks noGrp="1"/>
          </p:cNvSpPr>
          <p:nvPr>
            <p:ph type="body" sz="half" idx="16"/>
          </p:nvPr>
        </p:nvSpPr>
        <p:spPr/>
        <p:txBody>
          <a:bodyPr/>
          <a:lstStyle/>
          <a:p>
            <a:pPr marL="285750" indent="-285750">
              <a:buFont typeface="Wingdings" panose="05000000000000000000" pitchFamily="2" charset="2"/>
              <a:buChar char="q"/>
            </a:pPr>
            <a:r>
              <a:rPr lang="en-US" b="0" i="0" dirty="0">
                <a:effectLst/>
              </a:rPr>
              <a:t>Remove unused dependencies, unnecessary features, components, files, and documentation.</a:t>
            </a:r>
          </a:p>
          <a:p>
            <a:pPr marL="285750" indent="-285750">
              <a:buFont typeface="Wingdings" panose="05000000000000000000" pitchFamily="2" charset="2"/>
              <a:buChar char="q"/>
            </a:pPr>
            <a:r>
              <a:rPr lang="en-IN" dirty="0"/>
              <a:t>O</a:t>
            </a:r>
            <a:r>
              <a:rPr lang="en-US" b="0" i="0" dirty="0" err="1">
                <a:effectLst/>
              </a:rPr>
              <a:t>btain</a:t>
            </a:r>
            <a:r>
              <a:rPr lang="en-US" b="0" i="0" dirty="0">
                <a:effectLst/>
              </a:rPr>
              <a:t> components from official sources over secure links</a:t>
            </a:r>
            <a:endParaRPr lang="en-IN" dirty="0"/>
          </a:p>
        </p:txBody>
      </p:sp>
      <p:sp>
        <p:nvSpPr>
          <p:cNvPr id="7" name="Text Placeholder 6">
            <a:extLst>
              <a:ext uri="{FF2B5EF4-FFF2-40B4-BE49-F238E27FC236}">
                <a16:creationId xmlns:a16="http://schemas.microsoft.com/office/drawing/2014/main" id="{788C1B8E-32CA-4704-822F-E3CA8493B4BE}"/>
              </a:ext>
            </a:extLst>
          </p:cNvPr>
          <p:cNvSpPr>
            <a:spLocks noGrp="1"/>
          </p:cNvSpPr>
          <p:nvPr>
            <p:ph type="body" sz="quarter" idx="13"/>
          </p:nvPr>
        </p:nvSpPr>
        <p:spPr/>
        <p:txBody>
          <a:bodyPr/>
          <a:lstStyle/>
          <a:p>
            <a:r>
              <a:rPr lang="en-US" dirty="0"/>
              <a:t>Linked CWE</a:t>
            </a:r>
            <a:endParaRPr lang="en-IN" dirty="0"/>
          </a:p>
        </p:txBody>
      </p:sp>
      <p:sp>
        <p:nvSpPr>
          <p:cNvPr id="8" name="Text Placeholder 7">
            <a:extLst>
              <a:ext uri="{FF2B5EF4-FFF2-40B4-BE49-F238E27FC236}">
                <a16:creationId xmlns:a16="http://schemas.microsoft.com/office/drawing/2014/main" id="{9B3D1C3D-B55F-4FCD-A1E4-A2A8134DEC57}"/>
              </a:ext>
            </a:extLst>
          </p:cNvPr>
          <p:cNvSpPr>
            <a:spLocks noGrp="1"/>
          </p:cNvSpPr>
          <p:nvPr>
            <p:ph type="body" sz="half" idx="17"/>
          </p:nvPr>
        </p:nvSpPr>
        <p:spPr/>
        <p:txBody>
          <a:bodyPr/>
          <a:lstStyle/>
          <a:p>
            <a:pPr marL="285750" indent="-285750">
              <a:buFont typeface="Wingdings" panose="05000000000000000000" pitchFamily="2" charset="2"/>
              <a:buChar char="q"/>
            </a:pPr>
            <a:r>
              <a:rPr lang="en-US" dirty="0"/>
              <a:t>CWE-937</a:t>
            </a:r>
          </a:p>
          <a:p>
            <a:pPr marL="285750" indent="-285750">
              <a:buFont typeface="Wingdings" panose="05000000000000000000" pitchFamily="2" charset="2"/>
              <a:buChar char="q"/>
            </a:pPr>
            <a:r>
              <a:rPr lang="en-US" dirty="0"/>
              <a:t>CWE-1035</a:t>
            </a:r>
          </a:p>
          <a:p>
            <a:pPr marL="285750" indent="-285750">
              <a:buFont typeface="Wingdings" panose="05000000000000000000" pitchFamily="2" charset="2"/>
              <a:buChar char="q"/>
            </a:pPr>
            <a:r>
              <a:rPr lang="en-US" dirty="0"/>
              <a:t>CWE-1104</a:t>
            </a:r>
          </a:p>
          <a:p>
            <a:endParaRPr lang="en-IN" dirty="0"/>
          </a:p>
        </p:txBody>
      </p:sp>
    </p:spTree>
    <p:extLst>
      <p:ext uri="{BB962C8B-B14F-4D97-AF65-F5344CB8AC3E}">
        <p14:creationId xmlns:p14="http://schemas.microsoft.com/office/powerpoint/2010/main" val="15235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352A2-7C53-4F43-80FE-4675A74BF87F}"/>
              </a:ext>
            </a:extLst>
          </p:cNvPr>
          <p:cNvSpPr>
            <a:spLocks noGrp="1"/>
          </p:cNvSpPr>
          <p:nvPr>
            <p:ph type="title"/>
          </p:nvPr>
        </p:nvSpPr>
        <p:spPr/>
        <p:txBody>
          <a:bodyPr/>
          <a:lstStyle/>
          <a:p>
            <a:r>
              <a:rPr lang="en-US" dirty="0"/>
              <a:t>Identification and Authentication Failures</a:t>
            </a:r>
            <a:endParaRPr lang="en-IN" dirty="0"/>
          </a:p>
        </p:txBody>
      </p:sp>
      <p:sp>
        <p:nvSpPr>
          <p:cNvPr id="3" name="Text Placeholder 2">
            <a:extLst>
              <a:ext uri="{FF2B5EF4-FFF2-40B4-BE49-F238E27FC236}">
                <a16:creationId xmlns:a16="http://schemas.microsoft.com/office/drawing/2014/main" id="{91D93418-4AFE-4D87-82FF-141468D4D15B}"/>
              </a:ext>
            </a:extLst>
          </p:cNvPr>
          <p:cNvSpPr>
            <a:spLocks noGrp="1"/>
          </p:cNvSpPr>
          <p:nvPr>
            <p:ph type="body" idx="1"/>
          </p:nvPr>
        </p:nvSpPr>
        <p:spPr>
          <a:xfrm>
            <a:off x="631993" y="1847993"/>
            <a:ext cx="2946866" cy="576262"/>
          </a:xfrm>
        </p:spPr>
        <p:txBody>
          <a:bodyPr/>
          <a:lstStyle/>
          <a:p>
            <a:r>
              <a:rPr lang="en-US" dirty="0"/>
              <a:t>Cause</a:t>
            </a:r>
            <a:endParaRPr lang="en-IN" dirty="0"/>
          </a:p>
        </p:txBody>
      </p:sp>
      <p:sp>
        <p:nvSpPr>
          <p:cNvPr id="4" name="Text Placeholder 3">
            <a:extLst>
              <a:ext uri="{FF2B5EF4-FFF2-40B4-BE49-F238E27FC236}">
                <a16:creationId xmlns:a16="http://schemas.microsoft.com/office/drawing/2014/main" id="{5A1AF6ED-0C32-415D-8DDE-4900497847DB}"/>
              </a:ext>
            </a:extLst>
          </p:cNvPr>
          <p:cNvSpPr>
            <a:spLocks noGrp="1"/>
          </p:cNvSpPr>
          <p:nvPr>
            <p:ph type="body" sz="half" idx="15"/>
          </p:nvPr>
        </p:nvSpPr>
        <p:spPr>
          <a:xfrm>
            <a:off x="652463" y="2666999"/>
            <a:ext cx="2927350" cy="3907221"/>
          </a:xfrm>
        </p:spPr>
        <p:txBody>
          <a:bodyPr>
            <a:normAutofit lnSpcReduction="10000"/>
          </a:bodyPr>
          <a:lstStyle/>
          <a:p>
            <a:pPr marL="285750" indent="-285750">
              <a:buFont typeface="Wingdings" panose="05000000000000000000" pitchFamily="2" charset="2"/>
              <a:buChar char="q"/>
            </a:pPr>
            <a:r>
              <a:rPr lang="en-US" b="0" i="0" dirty="0">
                <a:effectLst/>
                <a:latin typeface="Roboto" panose="02000000000000000000" pitchFamily="2" charset="0"/>
              </a:rPr>
              <a:t>Permits automated attacks such as credential stuffing</a:t>
            </a:r>
          </a:p>
          <a:p>
            <a:pPr marL="285750" indent="-285750">
              <a:buFont typeface="Wingdings" panose="05000000000000000000" pitchFamily="2" charset="2"/>
              <a:buChar char="q"/>
            </a:pPr>
            <a:r>
              <a:rPr lang="en-IN" b="0" i="0" dirty="0">
                <a:effectLst/>
                <a:latin typeface="Roboto" panose="02000000000000000000" pitchFamily="2" charset="0"/>
              </a:rPr>
              <a:t>Permits brute force </a:t>
            </a:r>
            <a:r>
              <a:rPr lang="en-US" dirty="0">
                <a:latin typeface="Roboto" panose="02000000000000000000" pitchFamily="2" charset="0"/>
              </a:rPr>
              <a:t>attack</a:t>
            </a:r>
          </a:p>
          <a:p>
            <a:pPr marL="285750" indent="-285750">
              <a:buFont typeface="Wingdings" panose="05000000000000000000" pitchFamily="2" charset="2"/>
              <a:buChar char="q"/>
            </a:pPr>
            <a:r>
              <a:rPr lang="en-US" b="0" i="0" dirty="0">
                <a:effectLst/>
                <a:latin typeface="Roboto" panose="02000000000000000000" pitchFamily="2" charset="0"/>
                <a:hlinkClick r:id="rId2" action="ppaction://hlinksldjump" tooltip="such as &quot;knowledge-based answers,&quot; which cannot be made safe."/>
              </a:rPr>
              <a:t>Uses weak or ineffective credential recovery and forgot-password processes</a:t>
            </a:r>
            <a:endParaRPr lang="en-US" dirty="0">
              <a:latin typeface="Roboto" panose="02000000000000000000" pitchFamily="2" charset="0"/>
            </a:endParaRPr>
          </a:p>
          <a:p>
            <a:pPr marL="285750" indent="-285750">
              <a:buFont typeface="Wingdings" panose="05000000000000000000" pitchFamily="2" charset="2"/>
              <a:buChar char="q"/>
            </a:pPr>
            <a:r>
              <a:rPr lang="en-US" b="0" i="0" dirty="0">
                <a:effectLst/>
                <a:latin typeface="Roboto" panose="02000000000000000000" pitchFamily="2" charset="0"/>
              </a:rPr>
              <a:t>Uses plain text, encrypted, or weakly hashed passwords data stores</a:t>
            </a:r>
          </a:p>
          <a:p>
            <a:pPr marL="285750" indent="-285750">
              <a:buFont typeface="Wingdings" panose="05000000000000000000" pitchFamily="2" charset="2"/>
              <a:buChar char="q"/>
            </a:pPr>
            <a:r>
              <a:rPr lang="en-US" b="0" i="0" dirty="0">
                <a:effectLst/>
                <a:latin typeface="Roboto" panose="02000000000000000000" pitchFamily="2" charset="0"/>
              </a:rPr>
              <a:t>Exposes session identifier in the URL</a:t>
            </a:r>
            <a:endParaRPr lang="en-US" dirty="0">
              <a:latin typeface="Roboto" panose="02000000000000000000" pitchFamily="2" charset="0"/>
            </a:endParaRPr>
          </a:p>
          <a:p>
            <a:pPr marL="285750" indent="-285750">
              <a:buFont typeface="Wingdings" panose="05000000000000000000" pitchFamily="2" charset="2"/>
              <a:buChar char="q"/>
            </a:pPr>
            <a:r>
              <a:rPr lang="en-IN" b="0" i="0" dirty="0">
                <a:effectLst/>
                <a:latin typeface="Roboto" panose="02000000000000000000" pitchFamily="2" charset="0"/>
              </a:rPr>
              <a:t>Reuse session identifier after successful login</a:t>
            </a:r>
          </a:p>
          <a:p>
            <a:pPr marL="285750" indent="-285750">
              <a:buFont typeface="Wingdings" panose="05000000000000000000" pitchFamily="2" charset="2"/>
              <a:buChar char="q"/>
            </a:pPr>
            <a:r>
              <a:rPr lang="en-US" b="0" i="0" dirty="0">
                <a:effectLst/>
                <a:latin typeface="Roboto" panose="02000000000000000000" pitchFamily="2" charset="0"/>
                <a:hlinkClick r:id="rId2" action="ppaction://hlinksldjump" tooltip="User sessions or authentication tokens (mainly single sign-on (SSO) tokens) aren't properly invalidated during logout or a period of inactivity"/>
              </a:rPr>
              <a:t>Does not correctly invalidate Session IDs</a:t>
            </a:r>
            <a:endParaRPr lang="en-IN" dirty="0"/>
          </a:p>
        </p:txBody>
      </p:sp>
      <p:sp>
        <p:nvSpPr>
          <p:cNvPr id="5" name="Text Placeholder 4">
            <a:extLst>
              <a:ext uri="{FF2B5EF4-FFF2-40B4-BE49-F238E27FC236}">
                <a16:creationId xmlns:a16="http://schemas.microsoft.com/office/drawing/2014/main" id="{45ED8351-6920-43D1-B14E-8F0B2FE17353}"/>
              </a:ext>
            </a:extLst>
          </p:cNvPr>
          <p:cNvSpPr>
            <a:spLocks noGrp="1"/>
          </p:cNvSpPr>
          <p:nvPr>
            <p:ph type="body" sz="quarter" idx="3"/>
          </p:nvPr>
        </p:nvSpPr>
        <p:spPr/>
        <p:txBody>
          <a:bodyPr/>
          <a:lstStyle/>
          <a:p>
            <a:r>
              <a:rPr lang="en-US" dirty="0"/>
              <a:t>Prevention</a:t>
            </a:r>
            <a:endParaRPr lang="en-IN" dirty="0"/>
          </a:p>
        </p:txBody>
      </p:sp>
      <p:sp>
        <p:nvSpPr>
          <p:cNvPr id="6" name="Text Placeholder 5">
            <a:extLst>
              <a:ext uri="{FF2B5EF4-FFF2-40B4-BE49-F238E27FC236}">
                <a16:creationId xmlns:a16="http://schemas.microsoft.com/office/drawing/2014/main" id="{07B3A7C4-71AE-46A9-9F43-20E6AEE3CA1B}"/>
              </a:ext>
            </a:extLst>
          </p:cNvPr>
          <p:cNvSpPr>
            <a:spLocks noGrp="1"/>
          </p:cNvSpPr>
          <p:nvPr>
            <p:ph type="body" sz="half" idx="16"/>
          </p:nvPr>
        </p:nvSpPr>
        <p:spPr/>
        <p:txBody>
          <a:bodyPr>
            <a:normAutofit lnSpcReduction="10000"/>
          </a:bodyPr>
          <a:lstStyle/>
          <a:p>
            <a:pPr marL="285750" indent="-285750">
              <a:buFont typeface="Wingdings" panose="05000000000000000000" pitchFamily="2" charset="2"/>
              <a:buChar char="q"/>
            </a:pPr>
            <a:r>
              <a:rPr lang="en-IN" b="0" i="0" dirty="0">
                <a:effectLst/>
                <a:latin typeface="Roboto" panose="02000000000000000000" pitchFamily="2" charset="0"/>
              </a:rPr>
              <a:t>Implement multi-factor authentication</a:t>
            </a:r>
          </a:p>
          <a:p>
            <a:pPr marL="285750" indent="-285750">
              <a:buFont typeface="Wingdings" panose="05000000000000000000" pitchFamily="2" charset="2"/>
              <a:buChar char="q"/>
            </a:pPr>
            <a:r>
              <a:rPr lang="en-IN" dirty="0">
                <a:latin typeface="Roboto" panose="02000000000000000000" pitchFamily="2" charset="0"/>
              </a:rPr>
              <a:t>Do not </a:t>
            </a:r>
            <a:r>
              <a:rPr lang="en-US" b="0" i="0" dirty="0">
                <a:effectLst/>
                <a:latin typeface="Roboto" panose="02000000000000000000" pitchFamily="2" charset="0"/>
              </a:rPr>
              <a:t>deploy with any default credentials</a:t>
            </a:r>
            <a:endParaRPr lang="en-IN" dirty="0">
              <a:latin typeface="Roboto" panose="02000000000000000000" pitchFamily="2" charset="0"/>
            </a:endParaRPr>
          </a:p>
          <a:p>
            <a:pPr marL="285750" indent="-285750">
              <a:buFont typeface="Wingdings" panose="05000000000000000000" pitchFamily="2" charset="2"/>
              <a:buChar char="q"/>
            </a:pPr>
            <a:r>
              <a:rPr lang="en-IN" b="0" i="0" dirty="0">
                <a:effectLst/>
                <a:latin typeface="Roboto" panose="02000000000000000000" pitchFamily="2" charset="0"/>
              </a:rPr>
              <a:t>Implement weak password checks</a:t>
            </a:r>
          </a:p>
          <a:p>
            <a:pPr marL="285750" indent="-285750">
              <a:buFont typeface="Wingdings" panose="05000000000000000000" pitchFamily="2" charset="2"/>
              <a:buChar char="q"/>
            </a:pPr>
            <a:r>
              <a:rPr lang="en-US" b="0" i="0" dirty="0">
                <a:effectLst/>
                <a:latin typeface="Roboto" panose="02000000000000000000" pitchFamily="2" charset="0"/>
              </a:rPr>
              <a:t>Align password length, complexity, and rotation policies with National Institute of Standards and Technology (NIST) </a:t>
            </a:r>
            <a:endParaRPr lang="en-IN" dirty="0">
              <a:latin typeface="Roboto" panose="02000000000000000000" pitchFamily="2" charset="0"/>
            </a:endParaRPr>
          </a:p>
          <a:p>
            <a:pPr marL="285750" indent="-285750">
              <a:buFont typeface="Wingdings" panose="05000000000000000000" pitchFamily="2" charset="2"/>
              <a:buChar char="q"/>
            </a:pPr>
            <a:r>
              <a:rPr lang="en-US" b="0" i="0" dirty="0">
                <a:effectLst/>
                <a:latin typeface="Roboto" panose="02000000000000000000" pitchFamily="2" charset="0"/>
              </a:rPr>
              <a:t>Log all failures and alert administrators when credential stuffing, brute force, or other attacks are detected.</a:t>
            </a:r>
            <a:endParaRPr lang="en-IN" dirty="0"/>
          </a:p>
        </p:txBody>
      </p:sp>
      <p:sp>
        <p:nvSpPr>
          <p:cNvPr id="7" name="Text Placeholder 6">
            <a:extLst>
              <a:ext uri="{FF2B5EF4-FFF2-40B4-BE49-F238E27FC236}">
                <a16:creationId xmlns:a16="http://schemas.microsoft.com/office/drawing/2014/main" id="{FB983F3B-9EEA-4FF3-8279-FF044D169C4A}"/>
              </a:ext>
            </a:extLst>
          </p:cNvPr>
          <p:cNvSpPr>
            <a:spLocks noGrp="1"/>
          </p:cNvSpPr>
          <p:nvPr>
            <p:ph type="body" sz="quarter" idx="13"/>
          </p:nvPr>
        </p:nvSpPr>
        <p:spPr/>
        <p:txBody>
          <a:bodyPr/>
          <a:lstStyle/>
          <a:p>
            <a:r>
              <a:rPr lang="en-US" dirty="0"/>
              <a:t>Linked CWE</a:t>
            </a:r>
            <a:endParaRPr lang="en-IN" dirty="0"/>
          </a:p>
        </p:txBody>
      </p:sp>
      <p:sp>
        <p:nvSpPr>
          <p:cNvPr id="8" name="Text Placeholder 7">
            <a:extLst>
              <a:ext uri="{FF2B5EF4-FFF2-40B4-BE49-F238E27FC236}">
                <a16:creationId xmlns:a16="http://schemas.microsoft.com/office/drawing/2014/main" id="{56D84062-EF3F-4DFD-859A-BFE5032C3390}"/>
              </a:ext>
            </a:extLst>
          </p:cNvPr>
          <p:cNvSpPr>
            <a:spLocks noGrp="1"/>
          </p:cNvSpPr>
          <p:nvPr>
            <p:ph type="body" sz="half" idx="17"/>
          </p:nvPr>
        </p:nvSpPr>
        <p:spPr/>
        <p:txBody>
          <a:bodyPr/>
          <a:lstStyle/>
          <a:p>
            <a:r>
              <a:rPr lang="en-US" dirty="0"/>
              <a:t>CWE-255</a:t>
            </a:r>
          </a:p>
          <a:p>
            <a:r>
              <a:rPr lang="en-US" dirty="0"/>
              <a:t>CWE-259</a:t>
            </a:r>
          </a:p>
          <a:p>
            <a:r>
              <a:rPr lang="en-US" dirty="0"/>
              <a:t>CWE-287</a:t>
            </a:r>
          </a:p>
          <a:p>
            <a:r>
              <a:rPr lang="en-US" dirty="0"/>
              <a:t>CWE-288</a:t>
            </a:r>
            <a:endParaRPr lang="en-IN" dirty="0"/>
          </a:p>
        </p:txBody>
      </p:sp>
    </p:spTree>
    <p:extLst>
      <p:ext uri="{BB962C8B-B14F-4D97-AF65-F5344CB8AC3E}">
        <p14:creationId xmlns:p14="http://schemas.microsoft.com/office/powerpoint/2010/main" val="2894846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7F60C-C6EF-4EE9-B721-0FC910D91A88}"/>
              </a:ext>
            </a:extLst>
          </p:cNvPr>
          <p:cNvSpPr>
            <a:spLocks noGrp="1"/>
          </p:cNvSpPr>
          <p:nvPr>
            <p:ph type="title"/>
          </p:nvPr>
        </p:nvSpPr>
        <p:spPr/>
        <p:txBody>
          <a:bodyPr/>
          <a:lstStyle/>
          <a:p>
            <a:r>
              <a:rPr lang="en-US" dirty="0"/>
              <a:t>Software and Data Integrity Failures</a:t>
            </a:r>
            <a:endParaRPr lang="en-IN" dirty="0"/>
          </a:p>
        </p:txBody>
      </p:sp>
      <p:sp>
        <p:nvSpPr>
          <p:cNvPr id="3" name="Text Placeholder 2">
            <a:extLst>
              <a:ext uri="{FF2B5EF4-FFF2-40B4-BE49-F238E27FC236}">
                <a16:creationId xmlns:a16="http://schemas.microsoft.com/office/drawing/2014/main" id="{0AFAD5CC-07C7-4620-8BF4-4132105CD254}"/>
              </a:ext>
            </a:extLst>
          </p:cNvPr>
          <p:cNvSpPr>
            <a:spLocks noGrp="1"/>
          </p:cNvSpPr>
          <p:nvPr>
            <p:ph type="body" idx="1"/>
          </p:nvPr>
        </p:nvSpPr>
        <p:spPr/>
        <p:txBody>
          <a:bodyPr/>
          <a:lstStyle/>
          <a:p>
            <a:r>
              <a:rPr lang="en-US" dirty="0"/>
              <a:t>Cause</a:t>
            </a:r>
            <a:endParaRPr lang="en-IN" dirty="0"/>
          </a:p>
        </p:txBody>
      </p:sp>
      <p:sp>
        <p:nvSpPr>
          <p:cNvPr id="4" name="Text Placeholder 3">
            <a:extLst>
              <a:ext uri="{FF2B5EF4-FFF2-40B4-BE49-F238E27FC236}">
                <a16:creationId xmlns:a16="http://schemas.microsoft.com/office/drawing/2014/main" id="{3212FEE6-5B12-4799-8E24-A6B6EA91FE08}"/>
              </a:ext>
            </a:extLst>
          </p:cNvPr>
          <p:cNvSpPr>
            <a:spLocks noGrp="1"/>
          </p:cNvSpPr>
          <p:nvPr>
            <p:ph type="body" sz="half" idx="15"/>
          </p:nvPr>
        </p:nvSpPr>
        <p:spPr/>
        <p:txBody>
          <a:bodyPr/>
          <a:lstStyle/>
          <a:p>
            <a:pPr marL="285750" indent="-285750">
              <a:buFont typeface="Wingdings" panose="05000000000000000000" pitchFamily="2" charset="2"/>
              <a:buChar char="q"/>
            </a:pPr>
            <a:r>
              <a:rPr lang="it-IT" b="0" i="0" dirty="0">
                <a:effectLst/>
                <a:latin typeface="Roboto" panose="02000000000000000000" pitchFamily="2" charset="0"/>
                <a:hlinkClick r:id="rId2" action="ppaction://hlinksldjump" tooltip="introduce the potential for unauthorized access, malicious code, or system compromise"/>
              </a:rPr>
              <a:t>An </a:t>
            </a:r>
            <a:r>
              <a:rPr lang="it-IT" b="0" i="0" dirty="0">
                <a:effectLst/>
                <a:hlinkClick r:id="rId2" action="ppaction://hlinksldjump" tooltip="introduce the potential for unauthorized access, malicious code, or system compromise"/>
              </a:rPr>
              <a:t>insecure CI/CD pipeline</a:t>
            </a:r>
            <a:endParaRPr lang="it-IT" b="0" i="0" dirty="0">
              <a:effectLst/>
            </a:endParaRPr>
          </a:p>
          <a:p>
            <a:pPr marL="285750" indent="-285750">
              <a:buFont typeface="Wingdings" panose="05000000000000000000" pitchFamily="2" charset="2"/>
              <a:buChar char="q"/>
            </a:pPr>
            <a:r>
              <a:rPr lang="en-IN" b="0" i="0" dirty="0">
                <a:effectLst/>
                <a:hlinkClick r:id="rId2" action="ppaction://hlinksldjump" tooltip="updates are downloaded without sufficient integrity verification and applied to the previously trusted application"/>
              </a:rPr>
              <a:t>Auto-update functionality</a:t>
            </a:r>
            <a:endParaRPr lang="en-IN" b="0" i="0" dirty="0">
              <a:effectLst/>
            </a:endParaRPr>
          </a:p>
          <a:p>
            <a:pPr marL="285750" indent="-285750">
              <a:buFont typeface="Wingdings" panose="05000000000000000000" pitchFamily="2" charset="2"/>
              <a:buChar char="q"/>
            </a:pPr>
            <a:r>
              <a:rPr lang="en-US" dirty="0"/>
              <a:t>D</a:t>
            </a:r>
            <a:r>
              <a:rPr lang="en-US" b="0" i="0" dirty="0">
                <a:effectLst/>
              </a:rPr>
              <a:t>ata are encoded or serialized into a structure that an attacker can see and modify</a:t>
            </a:r>
            <a:endParaRPr lang="en-IN" dirty="0"/>
          </a:p>
        </p:txBody>
      </p:sp>
      <p:sp>
        <p:nvSpPr>
          <p:cNvPr id="5" name="Text Placeholder 4">
            <a:extLst>
              <a:ext uri="{FF2B5EF4-FFF2-40B4-BE49-F238E27FC236}">
                <a16:creationId xmlns:a16="http://schemas.microsoft.com/office/drawing/2014/main" id="{3B024E85-D19F-419A-B1AE-C16F2D39D429}"/>
              </a:ext>
            </a:extLst>
          </p:cNvPr>
          <p:cNvSpPr>
            <a:spLocks noGrp="1"/>
          </p:cNvSpPr>
          <p:nvPr>
            <p:ph type="body" sz="quarter" idx="3"/>
          </p:nvPr>
        </p:nvSpPr>
        <p:spPr/>
        <p:txBody>
          <a:bodyPr/>
          <a:lstStyle/>
          <a:p>
            <a:r>
              <a:rPr lang="en-US" dirty="0"/>
              <a:t>Prevention</a:t>
            </a:r>
            <a:endParaRPr lang="en-IN" dirty="0"/>
          </a:p>
        </p:txBody>
      </p:sp>
      <p:sp>
        <p:nvSpPr>
          <p:cNvPr id="6" name="Text Placeholder 5">
            <a:extLst>
              <a:ext uri="{FF2B5EF4-FFF2-40B4-BE49-F238E27FC236}">
                <a16:creationId xmlns:a16="http://schemas.microsoft.com/office/drawing/2014/main" id="{442932D9-A93F-48AE-8482-CC7422ED6019}"/>
              </a:ext>
            </a:extLst>
          </p:cNvPr>
          <p:cNvSpPr>
            <a:spLocks noGrp="1"/>
          </p:cNvSpPr>
          <p:nvPr>
            <p:ph type="body" sz="half" idx="16"/>
          </p:nvPr>
        </p:nvSpPr>
        <p:spPr/>
        <p:txBody>
          <a:bodyPr/>
          <a:lstStyle/>
          <a:p>
            <a:pPr marL="285750" indent="-285750">
              <a:buFont typeface="Wingdings" panose="05000000000000000000" pitchFamily="2" charset="2"/>
              <a:buChar char="q"/>
            </a:pPr>
            <a:r>
              <a:rPr lang="en-US" b="0" i="0" dirty="0">
                <a:effectLst/>
              </a:rPr>
              <a:t>Use digital signatures to verify the software or data is from the expected source and has not been altered</a:t>
            </a:r>
          </a:p>
          <a:p>
            <a:pPr marL="285750" indent="-285750">
              <a:buFont typeface="Wingdings" panose="05000000000000000000" pitchFamily="2" charset="2"/>
              <a:buChar char="q"/>
            </a:pPr>
            <a:r>
              <a:rPr lang="en-US" b="0" i="0" dirty="0">
                <a:effectLst/>
              </a:rPr>
              <a:t>Ensure libraries and dependencies are consuming trusted repositories. </a:t>
            </a:r>
          </a:p>
          <a:p>
            <a:pPr marL="285750" indent="-285750">
              <a:buFont typeface="Wingdings" panose="05000000000000000000" pitchFamily="2" charset="2"/>
              <a:buChar char="q"/>
            </a:pPr>
            <a:r>
              <a:rPr lang="en-US" dirty="0"/>
              <a:t>Secure CI/CD Process</a:t>
            </a:r>
            <a:endParaRPr lang="en-IN" dirty="0"/>
          </a:p>
        </p:txBody>
      </p:sp>
      <p:sp>
        <p:nvSpPr>
          <p:cNvPr id="7" name="Text Placeholder 6">
            <a:extLst>
              <a:ext uri="{FF2B5EF4-FFF2-40B4-BE49-F238E27FC236}">
                <a16:creationId xmlns:a16="http://schemas.microsoft.com/office/drawing/2014/main" id="{94C48CE3-1A82-4880-AF19-87594DD659E8}"/>
              </a:ext>
            </a:extLst>
          </p:cNvPr>
          <p:cNvSpPr>
            <a:spLocks noGrp="1"/>
          </p:cNvSpPr>
          <p:nvPr>
            <p:ph type="body" sz="quarter" idx="13"/>
          </p:nvPr>
        </p:nvSpPr>
        <p:spPr/>
        <p:txBody>
          <a:bodyPr/>
          <a:lstStyle/>
          <a:p>
            <a:r>
              <a:rPr lang="en-US" dirty="0"/>
              <a:t>Linked CWE</a:t>
            </a:r>
            <a:endParaRPr lang="en-IN" dirty="0"/>
          </a:p>
        </p:txBody>
      </p:sp>
      <p:sp>
        <p:nvSpPr>
          <p:cNvPr id="8" name="Text Placeholder 7">
            <a:extLst>
              <a:ext uri="{FF2B5EF4-FFF2-40B4-BE49-F238E27FC236}">
                <a16:creationId xmlns:a16="http://schemas.microsoft.com/office/drawing/2014/main" id="{E46F90B7-E10E-4DDA-BEA6-CF89A86207C5}"/>
              </a:ext>
            </a:extLst>
          </p:cNvPr>
          <p:cNvSpPr>
            <a:spLocks noGrp="1"/>
          </p:cNvSpPr>
          <p:nvPr>
            <p:ph type="body" sz="half" idx="17"/>
          </p:nvPr>
        </p:nvSpPr>
        <p:spPr/>
        <p:txBody>
          <a:bodyPr/>
          <a:lstStyle/>
          <a:p>
            <a:r>
              <a:rPr lang="en-US" dirty="0"/>
              <a:t>CWE-494</a:t>
            </a:r>
          </a:p>
          <a:p>
            <a:r>
              <a:rPr lang="en-US" dirty="0"/>
              <a:t>CWE-829</a:t>
            </a:r>
          </a:p>
          <a:p>
            <a:r>
              <a:rPr lang="en-US" dirty="0"/>
              <a:t>CWE-502</a:t>
            </a:r>
          </a:p>
          <a:p>
            <a:endParaRPr lang="en-IN" dirty="0"/>
          </a:p>
        </p:txBody>
      </p:sp>
    </p:spTree>
    <p:extLst>
      <p:ext uri="{BB962C8B-B14F-4D97-AF65-F5344CB8AC3E}">
        <p14:creationId xmlns:p14="http://schemas.microsoft.com/office/powerpoint/2010/main" val="3418610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82469-6E09-4476-B9F6-A563CBE55398}"/>
              </a:ext>
            </a:extLst>
          </p:cNvPr>
          <p:cNvSpPr>
            <a:spLocks noGrp="1"/>
          </p:cNvSpPr>
          <p:nvPr>
            <p:ph type="title"/>
          </p:nvPr>
        </p:nvSpPr>
        <p:spPr/>
        <p:txBody>
          <a:bodyPr/>
          <a:lstStyle/>
          <a:p>
            <a:r>
              <a:rPr lang="en-US" dirty="0"/>
              <a:t>Security Logging and Monitoring Failures</a:t>
            </a:r>
            <a:endParaRPr lang="en-IN" dirty="0"/>
          </a:p>
        </p:txBody>
      </p:sp>
      <p:sp>
        <p:nvSpPr>
          <p:cNvPr id="3" name="Text Placeholder 2">
            <a:extLst>
              <a:ext uri="{FF2B5EF4-FFF2-40B4-BE49-F238E27FC236}">
                <a16:creationId xmlns:a16="http://schemas.microsoft.com/office/drawing/2014/main" id="{59BD10B8-39FD-463F-9D3B-EA0329DF92F8}"/>
              </a:ext>
            </a:extLst>
          </p:cNvPr>
          <p:cNvSpPr>
            <a:spLocks noGrp="1"/>
          </p:cNvSpPr>
          <p:nvPr>
            <p:ph type="body" idx="1"/>
          </p:nvPr>
        </p:nvSpPr>
        <p:spPr/>
        <p:txBody>
          <a:bodyPr/>
          <a:lstStyle/>
          <a:p>
            <a:r>
              <a:rPr lang="en-US" dirty="0"/>
              <a:t>Cause</a:t>
            </a:r>
            <a:endParaRPr lang="en-IN" dirty="0"/>
          </a:p>
        </p:txBody>
      </p:sp>
      <p:sp>
        <p:nvSpPr>
          <p:cNvPr id="4" name="Text Placeholder 3">
            <a:extLst>
              <a:ext uri="{FF2B5EF4-FFF2-40B4-BE49-F238E27FC236}">
                <a16:creationId xmlns:a16="http://schemas.microsoft.com/office/drawing/2014/main" id="{215E5902-E717-445B-92C5-2013BD3BB1BC}"/>
              </a:ext>
            </a:extLst>
          </p:cNvPr>
          <p:cNvSpPr>
            <a:spLocks noGrp="1"/>
          </p:cNvSpPr>
          <p:nvPr>
            <p:ph type="body" sz="half" idx="15"/>
          </p:nvPr>
        </p:nvSpPr>
        <p:spPr/>
        <p:txBody>
          <a:bodyPr>
            <a:normAutofit lnSpcReduction="10000"/>
          </a:bodyPr>
          <a:lstStyle/>
          <a:p>
            <a:pPr marL="285750" indent="-285750">
              <a:buFont typeface="Wingdings" panose="05000000000000000000" pitchFamily="2" charset="2"/>
              <a:buChar char="q"/>
            </a:pPr>
            <a:r>
              <a:rPr lang="en-US" dirty="0"/>
              <a:t>F</a:t>
            </a:r>
            <a:r>
              <a:rPr lang="en-US" b="0" i="0" dirty="0">
                <a:effectLst/>
              </a:rPr>
              <a:t>ailed logins, and high-value transactions, are not logged.</a:t>
            </a:r>
          </a:p>
          <a:p>
            <a:pPr marL="285750" indent="-285750">
              <a:buFont typeface="Wingdings" panose="05000000000000000000" pitchFamily="2" charset="2"/>
              <a:buChar char="q"/>
            </a:pPr>
            <a:r>
              <a:rPr lang="en-US" b="0" i="0" dirty="0">
                <a:effectLst/>
              </a:rPr>
              <a:t>Warnings and errors generate no, inadequate, or unclear log messages</a:t>
            </a:r>
            <a:endParaRPr lang="en-US" dirty="0"/>
          </a:p>
          <a:p>
            <a:pPr marL="285750" indent="-285750">
              <a:buFont typeface="Wingdings" panose="05000000000000000000" pitchFamily="2" charset="2"/>
              <a:buChar char="q"/>
            </a:pPr>
            <a:r>
              <a:rPr lang="en-US" b="0" i="0" dirty="0">
                <a:effectLst/>
              </a:rPr>
              <a:t>Logs of applications are not monitored for suspicious activity</a:t>
            </a:r>
          </a:p>
          <a:p>
            <a:pPr marL="285750" indent="-285750">
              <a:buFont typeface="Wingdings" panose="05000000000000000000" pitchFamily="2" charset="2"/>
              <a:buChar char="q"/>
            </a:pPr>
            <a:r>
              <a:rPr lang="en-US" b="0" i="0" dirty="0">
                <a:effectLst/>
              </a:rPr>
              <a:t>Logs are only stored locally.</a:t>
            </a:r>
          </a:p>
          <a:p>
            <a:pPr marL="285750" indent="-285750">
              <a:buFont typeface="Wingdings" panose="05000000000000000000" pitchFamily="2" charset="2"/>
              <a:buChar char="q"/>
            </a:pPr>
            <a:r>
              <a:rPr lang="en-US" b="0" i="0" dirty="0">
                <a:effectLst/>
              </a:rPr>
              <a:t>Penetration testing and scans by dynamic application security testing (DAST) tools do not trigger alerts</a:t>
            </a:r>
            <a:endParaRPr lang="en-IN" dirty="0"/>
          </a:p>
        </p:txBody>
      </p:sp>
      <p:sp>
        <p:nvSpPr>
          <p:cNvPr id="5" name="Text Placeholder 4">
            <a:extLst>
              <a:ext uri="{FF2B5EF4-FFF2-40B4-BE49-F238E27FC236}">
                <a16:creationId xmlns:a16="http://schemas.microsoft.com/office/drawing/2014/main" id="{983B4DAE-36E9-423D-A920-EC6586F6F2F8}"/>
              </a:ext>
            </a:extLst>
          </p:cNvPr>
          <p:cNvSpPr>
            <a:spLocks noGrp="1"/>
          </p:cNvSpPr>
          <p:nvPr>
            <p:ph type="body" sz="quarter" idx="3"/>
          </p:nvPr>
        </p:nvSpPr>
        <p:spPr/>
        <p:txBody>
          <a:bodyPr/>
          <a:lstStyle/>
          <a:p>
            <a:r>
              <a:rPr lang="en-US" dirty="0"/>
              <a:t>Prevention</a:t>
            </a:r>
            <a:endParaRPr lang="en-IN" dirty="0"/>
          </a:p>
        </p:txBody>
      </p:sp>
      <p:sp>
        <p:nvSpPr>
          <p:cNvPr id="6" name="Text Placeholder 5">
            <a:extLst>
              <a:ext uri="{FF2B5EF4-FFF2-40B4-BE49-F238E27FC236}">
                <a16:creationId xmlns:a16="http://schemas.microsoft.com/office/drawing/2014/main" id="{06568CFB-89EA-4C27-AD00-46CFD4463CE5}"/>
              </a:ext>
            </a:extLst>
          </p:cNvPr>
          <p:cNvSpPr>
            <a:spLocks noGrp="1"/>
          </p:cNvSpPr>
          <p:nvPr>
            <p:ph type="body" sz="half" idx="16"/>
          </p:nvPr>
        </p:nvSpPr>
        <p:spPr/>
        <p:txBody>
          <a:bodyPr>
            <a:normAutofit fontScale="92500"/>
          </a:bodyPr>
          <a:lstStyle/>
          <a:p>
            <a:pPr marL="285750" indent="-285750">
              <a:buFont typeface="Wingdings" panose="05000000000000000000" pitchFamily="2" charset="2"/>
              <a:buChar char="q"/>
            </a:pPr>
            <a:r>
              <a:rPr lang="en-US" b="0" i="0" dirty="0">
                <a:effectLst/>
              </a:rPr>
              <a:t>Ensure that logs are generated in a format that log management solutions can easily consume.</a:t>
            </a:r>
          </a:p>
          <a:p>
            <a:pPr marL="285750" indent="-285750">
              <a:buFont typeface="Wingdings" panose="05000000000000000000" pitchFamily="2" charset="2"/>
              <a:buChar char="q"/>
            </a:pPr>
            <a:r>
              <a:rPr lang="en-US" b="0" i="0" dirty="0">
                <a:effectLst/>
              </a:rPr>
              <a:t>Ensure log data is encoded correctly to prevent injections or attacks on the logging or monitoring systems.</a:t>
            </a:r>
          </a:p>
          <a:p>
            <a:pPr marL="285750" indent="-285750">
              <a:buFont typeface="Wingdings" panose="05000000000000000000" pitchFamily="2" charset="2"/>
              <a:buChar char="q"/>
            </a:pPr>
            <a:r>
              <a:rPr lang="en-US" b="0" i="0" dirty="0">
                <a:effectLst/>
              </a:rPr>
              <a:t>Ensure high-value transactions have an audit trail </a:t>
            </a:r>
          </a:p>
          <a:p>
            <a:pPr marL="285750" indent="-285750">
              <a:buFont typeface="Wingdings" panose="05000000000000000000" pitchFamily="2" charset="2"/>
              <a:buChar char="q"/>
            </a:pPr>
            <a:r>
              <a:rPr lang="en-US" b="0" i="0" dirty="0" err="1">
                <a:effectLst/>
              </a:rPr>
              <a:t>DevSecOps</a:t>
            </a:r>
            <a:r>
              <a:rPr lang="en-US" b="0" i="0" dirty="0">
                <a:effectLst/>
              </a:rPr>
              <a:t> teams should establish effective monitoring and alerting</a:t>
            </a:r>
            <a:endParaRPr lang="en-US" dirty="0"/>
          </a:p>
          <a:p>
            <a:pPr marL="285750" indent="-285750">
              <a:buFont typeface="Wingdings" panose="05000000000000000000" pitchFamily="2" charset="2"/>
              <a:buChar char="q"/>
            </a:pPr>
            <a:r>
              <a:rPr lang="en-US" b="0" i="0" dirty="0">
                <a:effectLst/>
              </a:rPr>
              <a:t>Establish or adopt an incident response and recovery plan,</a:t>
            </a:r>
            <a:endParaRPr lang="en-IN" dirty="0"/>
          </a:p>
        </p:txBody>
      </p:sp>
      <p:sp>
        <p:nvSpPr>
          <p:cNvPr id="7" name="Text Placeholder 6">
            <a:extLst>
              <a:ext uri="{FF2B5EF4-FFF2-40B4-BE49-F238E27FC236}">
                <a16:creationId xmlns:a16="http://schemas.microsoft.com/office/drawing/2014/main" id="{A4F8B0D1-A1E8-43DF-84B0-96962D52CE89}"/>
              </a:ext>
            </a:extLst>
          </p:cNvPr>
          <p:cNvSpPr>
            <a:spLocks noGrp="1"/>
          </p:cNvSpPr>
          <p:nvPr>
            <p:ph type="body" sz="quarter" idx="13"/>
          </p:nvPr>
        </p:nvSpPr>
        <p:spPr/>
        <p:txBody>
          <a:bodyPr/>
          <a:lstStyle/>
          <a:p>
            <a:r>
              <a:rPr lang="en-US" dirty="0"/>
              <a:t>Linked CWE</a:t>
            </a:r>
            <a:endParaRPr lang="en-IN" dirty="0"/>
          </a:p>
        </p:txBody>
      </p:sp>
      <p:sp>
        <p:nvSpPr>
          <p:cNvPr id="8" name="Text Placeholder 7">
            <a:extLst>
              <a:ext uri="{FF2B5EF4-FFF2-40B4-BE49-F238E27FC236}">
                <a16:creationId xmlns:a16="http://schemas.microsoft.com/office/drawing/2014/main" id="{D363B719-AFC6-433B-8A25-6CED2B0E2041}"/>
              </a:ext>
            </a:extLst>
          </p:cNvPr>
          <p:cNvSpPr>
            <a:spLocks noGrp="1"/>
          </p:cNvSpPr>
          <p:nvPr>
            <p:ph type="body" sz="half" idx="17"/>
          </p:nvPr>
        </p:nvSpPr>
        <p:spPr/>
        <p:txBody>
          <a:bodyPr/>
          <a:lstStyle/>
          <a:p>
            <a:r>
              <a:rPr lang="en-US" dirty="0"/>
              <a:t>CWE-117</a:t>
            </a:r>
          </a:p>
          <a:p>
            <a:r>
              <a:rPr lang="en-US" dirty="0"/>
              <a:t>CWE-223</a:t>
            </a:r>
          </a:p>
          <a:p>
            <a:r>
              <a:rPr lang="en-US" dirty="0"/>
              <a:t>CWE-778</a:t>
            </a:r>
            <a:endParaRPr lang="en-IN" dirty="0"/>
          </a:p>
        </p:txBody>
      </p:sp>
    </p:spTree>
    <p:extLst>
      <p:ext uri="{BB962C8B-B14F-4D97-AF65-F5344CB8AC3E}">
        <p14:creationId xmlns:p14="http://schemas.microsoft.com/office/powerpoint/2010/main" val="4125066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0BC9-FA93-4B17-94FA-FDB5FD5F75B8}"/>
              </a:ext>
            </a:extLst>
          </p:cNvPr>
          <p:cNvSpPr>
            <a:spLocks noGrp="1"/>
          </p:cNvSpPr>
          <p:nvPr>
            <p:ph type="title"/>
          </p:nvPr>
        </p:nvSpPr>
        <p:spPr/>
        <p:txBody>
          <a:bodyPr/>
          <a:lstStyle/>
          <a:p>
            <a:r>
              <a:rPr lang="en-US" dirty="0"/>
              <a:t>Server-Side Request Forgery</a:t>
            </a:r>
            <a:endParaRPr lang="en-IN" dirty="0"/>
          </a:p>
        </p:txBody>
      </p:sp>
      <p:sp>
        <p:nvSpPr>
          <p:cNvPr id="3" name="Text Placeholder 2">
            <a:extLst>
              <a:ext uri="{FF2B5EF4-FFF2-40B4-BE49-F238E27FC236}">
                <a16:creationId xmlns:a16="http://schemas.microsoft.com/office/drawing/2014/main" id="{ED6691A9-1F43-4F19-B7D2-0FDA958696D9}"/>
              </a:ext>
            </a:extLst>
          </p:cNvPr>
          <p:cNvSpPr>
            <a:spLocks noGrp="1"/>
          </p:cNvSpPr>
          <p:nvPr>
            <p:ph type="body" idx="1"/>
          </p:nvPr>
        </p:nvSpPr>
        <p:spPr/>
        <p:txBody>
          <a:bodyPr/>
          <a:lstStyle/>
          <a:p>
            <a:r>
              <a:rPr lang="en-US" dirty="0"/>
              <a:t>Cause</a:t>
            </a:r>
            <a:endParaRPr lang="en-IN" dirty="0"/>
          </a:p>
        </p:txBody>
      </p:sp>
      <p:sp>
        <p:nvSpPr>
          <p:cNvPr id="4" name="Text Placeholder 3">
            <a:extLst>
              <a:ext uri="{FF2B5EF4-FFF2-40B4-BE49-F238E27FC236}">
                <a16:creationId xmlns:a16="http://schemas.microsoft.com/office/drawing/2014/main" id="{6A87A88C-BE21-477D-ADAA-6A1D6E77CC43}"/>
              </a:ext>
            </a:extLst>
          </p:cNvPr>
          <p:cNvSpPr>
            <a:spLocks noGrp="1"/>
          </p:cNvSpPr>
          <p:nvPr>
            <p:ph type="body" sz="half" idx="15"/>
          </p:nvPr>
        </p:nvSpPr>
        <p:spPr/>
        <p:txBody>
          <a:bodyPr/>
          <a:lstStyle/>
          <a:p>
            <a:r>
              <a:rPr lang="en-US" b="0" i="0" dirty="0">
                <a:effectLst/>
              </a:rPr>
              <a:t>A web application is fetching a remote resource without validating the user-supplied URL</a:t>
            </a:r>
          </a:p>
          <a:p>
            <a:r>
              <a:rPr lang="en-US" b="0" i="0" dirty="0">
                <a:effectLst/>
              </a:rPr>
              <a:t>Attacker sends a crafted request to an unexpected destination</a:t>
            </a:r>
            <a:endParaRPr lang="en-IN" dirty="0"/>
          </a:p>
        </p:txBody>
      </p:sp>
      <p:sp>
        <p:nvSpPr>
          <p:cNvPr id="5" name="Text Placeholder 4">
            <a:extLst>
              <a:ext uri="{FF2B5EF4-FFF2-40B4-BE49-F238E27FC236}">
                <a16:creationId xmlns:a16="http://schemas.microsoft.com/office/drawing/2014/main" id="{7DA6D356-EBD9-4735-B818-6F731B44EF92}"/>
              </a:ext>
            </a:extLst>
          </p:cNvPr>
          <p:cNvSpPr>
            <a:spLocks noGrp="1"/>
          </p:cNvSpPr>
          <p:nvPr>
            <p:ph type="body" sz="quarter" idx="3"/>
          </p:nvPr>
        </p:nvSpPr>
        <p:spPr/>
        <p:txBody>
          <a:bodyPr/>
          <a:lstStyle/>
          <a:p>
            <a:r>
              <a:rPr lang="en-US" dirty="0"/>
              <a:t>Prevention</a:t>
            </a:r>
            <a:endParaRPr lang="en-IN" dirty="0"/>
          </a:p>
        </p:txBody>
      </p:sp>
      <p:sp>
        <p:nvSpPr>
          <p:cNvPr id="6" name="Text Placeholder 5">
            <a:extLst>
              <a:ext uri="{FF2B5EF4-FFF2-40B4-BE49-F238E27FC236}">
                <a16:creationId xmlns:a16="http://schemas.microsoft.com/office/drawing/2014/main" id="{304A1ACB-00C1-4A14-9E85-42E270D96A88}"/>
              </a:ext>
            </a:extLst>
          </p:cNvPr>
          <p:cNvSpPr>
            <a:spLocks noGrp="1"/>
          </p:cNvSpPr>
          <p:nvPr>
            <p:ph type="body" sz="half" idx="16"/>
          </p:nvPr>
        </p:nvSpPr>
        <p:spPr/>
        <p:txBody>
          <a:bodyPr/>
          <a:lstStyle/>
          <a:p>
            <a:r>
              <a:rPr lang="en-US" b="0" i="0" dirty="0">
                <a:effectLst/>
              </a:rPr>
              <a:t>Segment remote resource access functionality in separate networks to reduce the impact of SSRF</a:t>
            </a:r>
          </a:p>
          <a:p>
            <a:r>
              <a:rPr lang="en-US" b="0" i="0" dirty="0">
                <a:effectLst/>
              </a:rPr>
              <a:t>Do not send raw responses to clients</a:t>
            </a:r>
          </a:p>
          <a:p>
            <a:r>
              <a:rPr lang="en-US" b="0" i="0" dirty="0">
                <a:effectLst/>
              </a:rPr>
              <a:t>Don't deploy other security relevant services on front systems</a:t>
            </a:r>
          </a:p>
          <a:p>
            <a:endParaRPr lang="en-IN" dirty="0"/>
          </a:p>
        </p:txBody>
      </p:sp>
      <p:sp>
        <p:nvSpPr>
          <p:cNvPr id="7" name="Text Placeholder 6">
            <a:extLst>
              <a:ext uri="{FF2B5EF4-FFF2-40B4-BE49-F238E27FC236}">
                <a16:creationId xmlns:a16="http://schemas.microsoft.com/office/drawing/2014/main" id="{374E1B7F-E4AB-4271-8E37-B8956C2069EC}"/>
              </a:ext>
            </a:extLst>
          </p:cNvPr>
          <p:cNvSpPr>
            <a:spLocks noGrp="1"/>
          </p:cNvSpPr>
          <p:nvPr>
            <p:ph type="body" sz="quarter" idx="13"/>
          </p:nvPr>
        </p:nvSpPr>
        <p:spPr/>
        <p:txBody>
          <a:bodyPr/>
          <a:lstStyle/>
          <a:p>
            <a:r>
              <a:rPr lang="en-US" dirty="0"/>
              <a:t>Linked CWE</a:t>
            </a:r>
            <a:endParaRPr lang="en-IN" dirty="0"/>
          </a:p>
        </p:txBody>
      </p:sp>
      <p:sp>
        <p:nvSpPr>
          <p:cNvPr id="8" name="Text Placeholder 7">
            <a:extLst>
              <a:ext uri="{FF2B5EF4-FFF2-40B4-BE49-F238E27FC236}">
                <a16:creationId xmlns:a16="http://schemas.microsoft.com/office/drawing/2014/main" id="{D576E159-C997-48C0-A3C8-858E4A372408}"/>
              </a:ext>
            </a:extLst>
          </p:cNvPr>
          <p:cNvSpPr>
            <a:spLocks noGrp="1"/>
          </p:cNvSpPr>
          <p:nvPr>
            <p:ph type="body" sz="half" idx="17"/>
          </p:nvPr>
        </p:nvSpPr>
        <p:spPr/>
        <p:txBody>
          <a:bodyPr/>
          <a:lstStyle/>
          <a:p>
            <a:r>
              <a:rPr lang="en-US" dirty="0"/>
              <a:t>CWE-918</a:t>
            </a:r>
            <a:endParaRPr lang="en-IN" dirty="0"/>
          </a:p>
        </p:txBody>
      </p:sp>
    </p:spTree>
    <p:extLst>
      <p:ext uri="{BB962C8B-B14F-4D97-AF65-F5344CB8AC3E}">
        <p14:creationId xmlns:p14="http://schemas.microsoft.com/office/powerpoint/2010/main" val="194731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0ECF-1824-43B4-BD23-DA9826ABD62B}"/>
              </a:ext>
            </a:extLst>
          </p:cNvPr>
          <p:cNvSpPr>
            <a:spLocks noGrp="1"/>
          </p:cNvSpPr>
          <p:nvPr>
            <p:ph type="title"/>
          </p:nvPr>
        </p:nvSpPr>
        <p:spPr/>
        <p:txBody>
          <a:bodyPr/>
          <a:lstStyle/>
          <a:p>
            <a:r>
              <a:rPr lang="en-US" dirty="0"/>
              <a:t>Web API</a:t>
            </a:r>
            <a:endParaRPr lang="en-IN" dirty="0"/>
          </a:p>
        </p:txBody>
      </p:sp>
      <p:graphicFrame>
        <p:nvGraphicFramePr>
          <p:cNvPr id="10" name="Content Placeholder 9">
            <a:extLst>
              <a:ext uri="{FF2B5EF4-FFF2-40B4-BE49-F238E27FC236}">
                <a16:creationId xmlns:a16="http://schemas.microsoft.com/office/drawing/2014/main" id="{C3F6CAAA-534B-4706-A313-7AA1E8DAE8F7}"/>
              </a:ext>
            </a:extLst>
          </p:cNvPr>
          <p:cNvGraphicFramePr>
            <a:graphicFrameLocks noGrp="1"/>
          </p:cNvGraphicFramePr>
          <p:nvPr>
            <p:ph idx="1"/>
            <p:extLst>
              <p:ext uri="{D42A27DB-BD31-4B8C-83A1-F6EECF244321}">
                <p14:modId xmlns:p14="http://schemas.microsoft.com/office/powerpoint/2010/main" val="53551759"/>
              </p:ext>
            </p:extLst>
          </p:nvPr>
        </p:nvGraphicFramePr>
        <p:xfrm>
          <a:off x="1103313" y="2052638"/>
          <a:ext cx="10127064"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449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a:normAutofit/>
          </a:bodyPr>
          <a:lstStyle/>
          <a:p>
            <a:r>
              <a:rPr lang="en-US" dirty="0"/>
              <a:t>Agenda</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1099917474"/>
              </p:ext>
            </p:extLst>
          </p:nvPr>
        </p:nvGraphicFramePr>
        <p:xfrm>
          <a:off x="550460" y="1622739"/>
          <a:ext cx="4802031" cy="38239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3881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6982-F44A-4A9F-82B4-F890B2EB93BE}"/>
              </a:ext>
            </a:extLst>
          </p:cNvPr>
          <p:cNvSpPr>
            <a:spLocks noGrp="1"/>
          </p:cNvSpPr>
          <p:nvPr>
            <p:ph type="title"/>
          </p:nvPr>
        </p:nvSpPr>
        <p:spPr/>
        <p:txBody>
          <a:bodyPr/>
          <a:lstStyle/>
          <a:p>
            <a:r>
              <a:rPr lang="en-US" dirty="0"/>
              <a:t>OWASP Web API Security Risks / </a:t>
            </a:r>
            <a:r>
              <a:rPr lang="en-US" dirty="0" err="1"/>
              <a:t>Vulnerabilties</a:t>
            </a:r>
            <a:endParaRPr lang="en-IN" dirty="0"/>
          </a:p>
        </p:txBody>
      </p:sp>
      <p:sp>
        <p:nvSpPr>
          <p:cNvPr id="3" name="Content Placeholder 2">
            <a:extLst>
              <a:ext uri="{FF2B5EF4-FFF2-40B4-BE49-F238E27FC236}">
                <a16:creationId xmlns:a16="http://schemas.microsoft.com/office/drawing/2014/main" id="{8C1283AA-4237-4BE6-9D85-1F8B18623413}"/>
              </a:ext>
            </a:extLst>
          </p:cNvPr>
          <p:cNvSpPr>
            <a:spLocks noGrp="1"/>
          </p:cNvSpPr>
          <p:nvPr>
            <p:ph idx="1"/>
          </p:nvPr>
        </p:nvSpPr>
        <p:spPr/>
        <p:txBody>
          <a:bodyPr>
            <a:normAutofit lnSpcReduction="10000"/>
          </a:bodyPr>
          <a:lstStyle/>
          <a:p>
            <a:r>
              <a:rPr lang="en-US" dirty="0"/>
              <a:t>Broken Object Level Authorization</a:t>
            </a:r>
          </a:p>
          <a:p>
            <a:r>
              <a:rPr lang="en-US" dirty="0"/>
              <a:t>Broken User Authentication, Credential Stuffing</a:t>
            </a:r>
          </a:p>
          <a:p>
            <a:r>
              <a:rPr lang="en-US" dirty="0"/>
              <a:t>Excessive Data Exposure</a:t>
            </a:r>
          </a:p>
          <a:p>
            <a:r>
              <a:rPr lang="en-US" dirty="0"/>
              <a:t>Lack of Resources and Rate Limiting</a:t>
            </a:r>
          </a:p>
          <a:p>
            <a:r>
              <a:rPr lang="en-US" dirty="0"/>
              <a:t>Broken Function level authorization</a:t>
            </a:r>
          </a:p>
          <a:p>
            <a:r>
              <a:rPr lang="en-US" dirty="0"/>
              <a:t>Mass Assignment</a:t>
            </a:r>
          </a:p>
          <a:p>
            <a:r>
              <a:rPr lang="en-US" dirty="0"/>
              <a:t>Security Misconfiguration</a:t>
            </a:r>
          </a:p>
          <a:p>
            <a:r>
              <a:rPr lang="en-US" dirty="0"/>
              <a:t>Injection</a:t>
            </a:r>
          </a:p>
          <a:p>
            <a:r>
              <a:rPr lang="en-US" dirty="0"/>
              <a:t>Improper Asset Management</a:t>
            </a:r>
          </a:p>
          <a:p>
            <a:r>
              <a:rPr lang="en-US" dirty="0"/>
              <a:t>Insufficient Logging and Monitoring</a:t>
            </a:r>
          </a:p>
        </p:txBody>
      </p:sp>
    </p:spTree>
    <p:extLst>
      <p:ext uri="{BB962C8B-B14F-4D97-AF65-F5344CB8AC3E}">
        <p14:creationId xmlns:p14="http://schemas.microsoft.com/office/powerpoint/2010/main" val="3243655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D5580-24A9-4E2D-B55E-3A5AD4E36B85}"/>
              </a:ext>
            </a:extLst>
          </p:cNvPr>
          <p:cNvSpPr>
            <a:spLocks noGrp="1"/>
          </p:cNvSpPr>
          <p:nvPr>
            <p:ph type="title"/>
          </p:nvPr>
        </p:nvSpPr>
        <p:spPr/>
        <p:txBody>
          <a:bodyPr/>
          <a:lstStyle/>
          <a:p>
            <a:r>
              <a:rPr lang="en-US" dirty="0"/>
              <a:t>API1. Broken Object Level Authorization</a:t>
            </a:r>
            <a:endParaRPr lang="en-IN" dirty="0"/>
          </a:p>
        </p:txBody>
      </p:sp>
      <p:sp>
        <p:nvSpPr>
          <p:cNvPr id="13" name="Text Placeholder 12">
            <a:extLst>
              <a:ext uri="{FF2B5EF4-FFF2-40B4-BE49-F238E27FC236}">
                <a16:creationId xmlns:a16="http://schemas.microsoft.com/office/drawing/2014/main" id="{A837ECCB-7890-4468-9EA4-EFD362A81AFA}"/>
              </a:ext>
            </a:extLst>
          </p:cNvPr>
          <p:cNvSpPr>
            <a:spLocks noGrp="1"/>
          </p:cNvSpPr>
          <p:nvPr>
            <p:ph type="body" idx="1"/>
          </p:nvPr>
        </p:nvSpPr>
        <p:spPr/>
        <p:txBody>
          <a:bodyPr/>
          <a:lstStyle/>
          <a:p>
            <a:r>
              <a:rPr lang="en-US" dirty="0"/>
              <a:t>Definition</a:t>
            </a:r>
            <a:endParaRPr lang="en-IN" dirty="0"/>
          </a:p>
        </p:txBody>
      </p:sp>
      <p:sp>
        <p:nvSpPr>
          <p:cNvPr id="16" name="Text Placeholder 15">
            <a:extLst>
              <a:ext uri="{FF2B5EF4-FFF2-40B4-BE49-F238E27FC236}">
                <a16:creationId xmlns:a16="http://schemas.microsoft.com/office/drawing/2014/main" id="{CFE637B2-9C6F-429C-A6BA-73ADF04161B3}"/>
              </a:ext>
            </a:extLst>
          </p:cNvPr>
          <p:cNvSpPr>
            <a:spLocks noGrp="1"/>
          </p:cNvSpPr>
          <p:nvPr>
            <p:ph type="body" sz="half" idx="15"/>
          </p:nvPr>
        </p:nvSpPr>
        <p:spPr/>
        <p:txBody>
          <a:bodyPr/>
          <a:lstStyle/>
          <a:p>
            <a:pPr marL="285750" indent="-285750">
              <a:buFont typeface="Wingdings" panose="05000000000000000000" pitchFamily="2" charset="2"/>
              <a:buChar char="q"/>
            </a:pPr>
            <a:r>
              <a:rPr lang="en-US" dirty="0"/>
              <a:t>It is</a:t>
            </a:r>
            <a:r>
              <a:rPr lang="en-US" b="0" i="0" dirty="0">
                <a:effectLst/>
              </a:rPr>
              <a:t> an access control mechanism that validates that one user can only access objects that they should have access to.</a:t>
            </a:r>
            <a:endParaRPr lang="en-IN" dirty="0"/>
          </a:p>
        </p:txBody>
      </p:sp>
      <p:sp>
        <p:nvSpPr>
          <p:cNvPr id="14" name="Text Placeholder 13">
            <a:extLst>
              <a:ext uri="{FF2B5EF4-FFF2-40B4-BE49-F238E27FC236}">
                <a16:creationId xmlns:a16="http://schemas.microsoft.com/office/drawing/2014/main" id="{1F4C65E4-3942-4A83-9DCD-C677A176EA32}"/>
              </a:ext>
            </a:extLst>
          </p:cNvPr>
          <p:cNvSpPr>
            <a:spLocks noGrp="1"/>
          </p:cNvSpPr>
          <p:nvPr>
            <p:ph type="body" sz="quarter" idx="3"/>
          </p:nvPr>
        </p:nvSpPr>
        <p:spPr/>
        <p:txBody>
          <a:bodyPr/>
          <a:lstStyle/>
          <a:p>
            <a:r>
              <a:rPr lang="en-US" dirty="0"/>
              <a:t>Failure</a:t>
            </a:r>
            <a:endParaRPr lang="en-IN" dirty="0"/>
          </a:p>
        </p:txBody>
      </p:sp>
      <p:sp>
        <p:nvSpPr>
          <p:cNvPr id="17" name="Text Placeholder 16">
            <a:extLst>
              <a:ext uri="{FF2B5EF4-FFF2-40B4-BE49-F238E27FC236}">
                <a16:creationId xmlns:a16="http://schemas.microsoft.com/office/drawing/2014/main" id="{ACB4ACB4-1364-47BE-A213-CF14C9B420E2}"/>
              </a:ext>
            </a:extLst>
          </p:cNvPr>
          <p:cNvSpPr>
            <a:spLocks noGrp="1"/>
          </p:cNvSpPr>
          <p:nvPr>
            <p:ph type="body" sz="half" idx="16"/>
          </p:nvPr>
        </p:nvSpPr>
        <p:spPr/>
        <p:txBody>
          <a:bodyPr/>
          <a:lstStyle/>
          <a:p>
            <a:pPr marL="285750" indent="-285750">
              <a:buFont typeface="Wingdings" panose="05000000000000000000" pitchFamily="2" charset="2"/>
              <a:buChar char="q"/>
            </a:pPr>
            <a:r>
              <a:rPr lang="en-US" dirty="0"/>
              <a:t>Leads to unauthorized information disclosure, modification, or destruction of all data.</a:t>
            </a:r>
            <a:endParaRPr lang="en-IN" dirty="0"/>
          </a:p>
        </p:txBody>
      </p:sp>
      <p:sp>
        <p:nvSpPr>
          <p:cNvPr id="15" name="Text Placeholder 14">
            <a:extLst>
              <a:ext uri="{FF2B5EF4-FFF2-40B4-BE49-F238E27FC236}">
                <a16:creationId xmlns:a16="http://schemas.microsoft.com/office/drawing/2014/main" id="{FB306A27-78C3-4350-B28E-A92A23F4AABF}"/>
              </a:ext>
            </a:extLst>
          </p:cNvPr>
          <p:cNvSpPr>
            <a:spLocks noGrp="1"/>
          </p:cNvSpPr>
          <p:nvPr>
            <p:ph type="body" sz="quarter" idx="13"/>
          </p:nvPr>
        </p:nvSpPr>
        <p:spPr/>
        <p:txBody>
          <a:bodyPr/>
          <a:lstStyle/>
          <a:p>
            <a:r>
              <a:rPr lang="en-US" dirty="0"/>
              <a:t>Prevention</a:t>
            </a:r>
            <a:endParaRPr lang="en-IN" dirty="0"/>
          </a:p>
        </p:txBody>
      </p:sp>
      <p:sp>
        <p:nvSpPr>
          <p:cNvPr id="18" name="Text Placeholder 17">
            <a:extLst>
              <a:ext uri="{FF2B5EF4-FFF2-40B4-BE49-F238E27FC236}">
                <a16:creationId xmlns:a16="http://schemas.microsoft.com/office/drawing/2014/main" id="{D87B65A2-B9F1-40E5-A38D-56F25444C728}"/>
              </a:ext>
            </a:extLst>
          </p:cNvPr>
          <p:cNvSpPr>
            <a:spLocks noGrp="1"/>
          </p:cNvSpPr>
          <p:nvPr>
            <p:ph type="body" sz="half" idx="17"/>
          </p:nvPr>
        </p:nvSpPr>
        <p:spPr/>
        <p:txBody>
          <a:bodyPr/>
          <a:lstStyle/>
          <a:p>
            <a:pPr marL="285750" indent="-285750">
              <a:buFont typeface="Wingdings" panose="05000000000000000000" pitchFamily="2" charset="2"/>
              <a:buChar char="q"/>
            </a:pPr>
            <a:r>
              <a:rPr lang="en-US" dirty="0"/>
              <a:t>Authorization mechanism that relies on the user policies and hierarchy.</a:t>
            </a:r>
          </a:p>
          <a:p>
            <a:pPr marL="285750" indent="-285750">
              <a:buFont typeface="Wingdings" panose="05000000000000000000" pitchFamily="2" charset="2"/>
              <a:buChar char="q"/>
            </a:pPr>
            <a:r>
              <a:rPr lang="en-US" dirty="0"/>
              <a:t>Check if the logged-in user has access to perform the requested action.</a:t>
            </a:r>
          </a:p>
          <a:p>
            <a:pPr marL="285750" indent="-285750">
              <a:buFont typeface="Wingdings" panose="05000000000000000000" pitchFamily="2" charset="2"/>
              <a:buChar char="q"/>
            </a:pPr>
            <a:r>
              <a:rPr lang="en-US" dirty="0"/>
              <a:t>Use random and unpredictable values as GUIDs for records’ IDs.</a:t>
            </a:r>
          </a:p>
          <a:p>
            <a:endParaRPr lang="en-IN" dirty="0"/>
          </a:p>
        </p:txBody>
      </p:sp>
    </p:spTree>
    <p:extLst>
      <p:ext uri="{BB962C8B-B14F-4D97-AF65-F5344CB8AC3E}">
        <p14:creationId xmlns:p14="http://schemas.microsoft.com/office/powerpoint/2010/main" val="3856173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2340D-E5AA-4A5C-ABDF-2C8A16B5C8ED}"/>
              </a:ext>
            </a:extLst>
          </p:cNvPr>
          <p:cNvSpPr>
            <a:spLocks noGrp="1"/>
          </p:cNvSpPr>
          <p:nvPr>
            <p:ph type="title"/>
          </p:nvPr>
        </p:nvSpPr>
        <p:spPr/>
        <p:txBody>
          <a:bodyPr/>
          <a:lstStyle/>
          <a:p>
            <a:r>
              <a:rPr lang="en-US" dirty="0"/>
              <a:t>API2. Broken User Authentication, Credential Stuffing</a:t>
            </a:r>
            <a:br>
              <a:rPr lang="en-US" dirty="0"/>
            </a:br>
            <a:endParaRPr lang="en-IN" dirty="0"/>
          </a:p>
        </p:txBody>
      </p:sp>
      <p:sp>
        <p:nvSpPr>
          <p:cNvPr id="3" name="Text Placeholder 2">
            <a:extLst>
              <a:ext uri="{FF2B5EF4-FFF2-40B4-BE49-F238E27FC236}">
                <a16:creationId xmlns:a16="http://schemas.microsoft.com/office/drawing/2014/main" id="{01CAD551-D56A-4A51-973D-8A956DAB5ED9}"/>
              </a:ext>
            </a:extLst>
          </p:cNvPr>
          <p:cNvSpPr>
            <a:spLocks noGrp="1"/>
          </p:cNvSpPr>
          <p:nvPr>
            <p:ph type="body" idx="1"/>
          </p:nvPr>
        </p:nvSpPr>
        <p:spPr/>
        <p:txBody>
          <a:bodyPr/>
          <a:lstStyle/>
          <a:p>
            <a:r>
              <a:rPr lang="en-US" dirty="0"/>
              <a:t>Definition</a:t>
            </a:r>
            <a:endParaRPr lang="en-IN" dirty="0"/>
          </a:p>
        </p:txBody>
      </p:sp>
      <p:sp>
        <p:nvSpPr>
          <p:cNvPr id="4" name="Text Placeholder 3">
            <a:extLst>
              <a:ext uri="{FF2B5EF4-FFF2-40B4-BE49-F238E27FC236}">
                <a16:creationId xmlns:a16="http://schemas.microsoft.com/office/drawing/2014/main" id="{69E30B94-5F42-4156-9E53-A13AA8973CEC}"/>
              </a:ext>
            </a:extLst>
          </p:cNvPr>
          <p:cNvSpPr>
            <a:spLocks noGrp="1"/>
          </p:cNvSpPr>
          <p:nvPr>
            <p:ph type="body" sz="half" idx="15"/>
          </p:nvPr>
        </p:nvSpPr>
        <p:spPr/>
        <p:txBody>
          <a:bodyPr/>
          <a:lstStyle/>
          <a:p>
            <a:pPr marL="285750" indent="-285750">
              <a:buFont typeface="Wingdings" panose="05000000000000000000" pitchFamily="2" charset="2"/>
              <a:buChar char="q"/>
            </a:pPr>
            <a:r>
              <a:rPr lang="en-US" dirty="0"/>
              <a:t>G</a:t>
            </a:r>
            <a:r>
              <a:rPr lang="en-US" b="0" i="0" dirty="0">
                <a:effectLst/>
              </a:rPr>
              <a:t>ain control to other users’ accounts in the system, read their personal data, and perform sensitive actions</a:t>
            </a:r>
            <a:endParaRPr lang="en-IN" dirty="0"/>
          </a:p>
        </p:txBody>
      </p:sp>
      <p:sp>
        <p:nvSpPr>
          <p:cNvPr id="5" name="Text Placeholder 4">
            <a:extLst>
              <a:ext uri="{FF2B5EF4-FFF2-40B4-BE49-F238E27FC236}">
                <a16:creationId xmlns:a16="http://schemas.microsoft.com/office/drawing/2014/main" id="{CB079F8C-6FF4-4D18-9075-D0926269F37E}"/>
              </a:ext>
            </a:extLst>
          </p:cNvPr>
          <p:cNvSpPr>
            <a:spLocks noGrp="1"/>
          </p:cNvSpPr>
          <p:nvPr>
            <p:ph type="body" sz="quarter" idx="3"/>
          </p:nvPr>
        </p:nvSpPr>
        <p:spPr/>
        <p:txBody>
          <a:bodyPr/>
          <a:lstStyle/>
          <a:p>
            <a:r>
              <a:rPr lang="en-US" dirty="0"/>
              <a:t>Causes</a:t>
            </a:r>
            <a:endParaRPr lang="en-IN" dirty="0"/>
          </a:p>
        </p:txBody>
      </p:sp>
      <p:sp>
        <p:nvSpPr>
          <p:cNvPr id="6" name="Text Placeholder 5">
            <a:extLst>
              <a:ext uri="{FF2B5EF4-FFF2-40B4-BE49-F238E27FC236}">
                <a16:creationId xmlns:a16="http://schemas.microsoft.com/office/drawing/2014/main" id="{D3929565-C9E8-4155-AC76-F24B327E8992}"/>
              </a:ext>
            </a:extLst>
          </p:cNvPr>
          <p:cNvSpPr>
            <a:spLocks noGrp="1"/>
          </p:cNvSpPr>
          <p:nvPr>
            <p:ph type="body" sz="half" idx="16"/>
          </p:nvPr>
        </p:nvSpPr>
        <p:spPr/>
        <p:txBody>
          <a:bodyPr/>
          <a:lstStyle/>
          <a:p>
            <a:pPr marL="285750" indent="-285750">
              <a:buFont typeface="Wingdings" panose="05000000000000000000" pitchFamily="2" charset="2"/>
              <a:buChar char="q"/>
            </a:pPr>
            <a:r>
              <a:rPr lang="en-US" dirty="0"/>
              <a:t>Credential Stuffing</a:t>
            </a:r>
          </a:p>
          <a:p>
            <a:pPr marL="285750" indent="-285750">
              <a:buFont typeface="Wingdings" panose="05000000000000000000" pitchFamily="2" charset="2"/>
              <a:buChar char="q"/>
            </a:pPr>
            <a:r>
              <a:rPr lang="en-US" dirty="0"/>
              <a:t>Brute force attack</a:t>
            </a:r>
          </a:p>
          <a:p>
            <a:pPr marL="285750" indent="-285750">
              <a:buFont typeface="Wingdings" panose="05000000000000000000" pitchFamily="2" charset="2"/>
              <a:buChar char="q"/>
            </a:pPr>
            <a:r>
              <a:rPr lang="en-US" dirty="0"/>
              <a:t>Weak passwords</a:t>
            </a:r>
          </a:p>
          <a:p>
            <a:pPr marL="285750" indent="-285750">
              <a:buFont typeface="Wingdings" panose="05000000000000000000" pitchFamily="2" charset="2"/>
              <a:buChar char="q"/>
            </a:pPr>
            <a:r>
              <a:rPr lang="en-US" dirty="0"/>
              <a:t>Send sensitive authentication details in </a:t>
            </a:r>
            <a:r>
              <a:rPr lang="en-US" dirty="0" err="1"/>
              <a:t>Url</a:t>
            </a:r>
            <a:endParaRPr lang="en-US" dirty="0"/>
          </a:p>
          <a:p>
            <a:pPr marL="285750" indent="-285750">
              <a:buFont typeface="Wingdings" panose="05000000000000000000" pitchFamily="2" charset="2"/>
              <a:buChar char="q"/>
            </a:pPr>
            <a:r>
              <a:rPr lang="en-US" dirty="0"/>
              <a:t>Does not validity the authenticity of tokens</a:t>
            </a:r>
          </a:p>
          <a:p>
            <a:pPr marL="285750" indent="-285750">
              <a:buFont typeface="Wingdings" panose="05000000000000000000" pitchFamily="2" charset="2"/>
              <a:buChar char="q"/>
            </a:pPr>
            <a:r>
              <a:rPr lang="en-US" dirty="0"/>
              <a:t>Use plain text, non-encrypted, weakly hashed passwords</a:t>
            </a:r>
          </a:p>
          <a:p>
            <a:pPr marL="285750" indent="-285750">
              <a:buFont typeface="Wingdings" panose="05000000000000000000" pitchFamily="2" charset="2"/>
              <a:buChar char="q"/>
            </a:pPr>
            <a:r>
              <a:rPr lang="en-US" dirty="0"/>
              <a:t>Weak encryption keys</a:t>
            </a:r>
            <a:endParaRPr lang="en-IN" dirty="0"/>
          </a:p>
        </p:txBody>
      </p:sp>
      <p:sp>
        <p:nvSpPr>
          <p:cNvPr id="7" name="Text Placeholder 6">
            <a:extLst>
              <a:ext uri="{FF2B5EF4-FFF2-40B4-BE49-F238E27FC236}">
                <a16:creationId xmlns:a16="http://schemas.microsoft.com/office/drawing/2014/main" id="{30200129-5669-4516-BFF9-AD981C2F0BCE}"/>
              </a:ext>
            </a:extLst>
          </p:cNvPr>
          <p:cNvSpPr>
            <a:spLocks noGrp="1"/>
          </p:cNvSpPr>
          <p:nvPr>
            <p:ph type="body" sz="quarter" idx="13"/>
          </p:nvPr>
        </p:nvSpPr>
        <p:spPr/>
        <p:txBody>
          <a:bodyPr/>
          <a:lstStyle/>
          <a:p>
            <a:r>
              <a:rPr lang="en-US" dirty="0"/>
              <a:t>Prevention</a:t>
            </a:r>
            <a:endParaRPr lang="en-IN" dirty="0"/>
          </a:p>
        </p:txBody>
      </p:sp>
      <p:sp>
        <p:nvSpPr>
          <p:cNvPr id="8" name="Text Placeholder 7">
            <a:extLst>
              <a:ext uri="{FF2B5EF4-FFF2-40B4-BE49-F238E27FC236}">
                <a16:creationId xmlns:a16="http://schemas.microsoft.com/office/drawing/2014/main" id="{ACDABFB1-A7D5-4125-982B-6B4D8807D77A}"/>
              </a:ext>
            </a:extLst>
          </p:cNvPr>
          <p:cNvSpPr>
            <a:spLocks noGrp="1"/>
          </p:cNvSpPr>
          <p:nvPr>
            <p:ph type="body" sz="half" idx="17"/>
          </p:nvPr>
        </p:nvSpPr>
        <p:spPr/>
        <p:txBody>
          <a:bodyPr/>
          <a:lstStyle/>
          <a:p>
            <a:pPr marL="285750" indent="-285750">
              <a:buFont typeface="Wingdings" panose="05000000000000000000" pitchFamily="2" charset="2"/>
              <a:buChar char="q"/>
            </a:pPr>
            <a:r>
              <a:rPr lang="en-US" dirty="0"/>
              <a:t>Aware of all the possible flows to authenticate to the API </a:t>
            </a:r>
          </a:p>
          <a:p>
            <a:pPr marL="285750" indent="-285750">
              <a:buFont typeface="Wingdings" panose="05000000000000000000" pitchFamily="2" charset="2"/>
              <a:buChar char="q"/>
            </a:pPr>
            <a:r>
              <a:rPr lang="en-US" dirty="0"/>
              <a:t>Use OWASP Authentication Cheat Sheet</a:t>
            </a:r>
          </a:p>
          <a:p>
            <a:pPr marL="285750" indent="-285750">
              <a:buFont typeface="Wingdings" panose="05000000000000000000" pitchFamily="2" charset="2"/>
              <a:buChar char="q"/>
            </a:pPr>
            <a:r>
              <a:rPr lang="en-US" dirty="0"/>
              <a:t>Implement multi-factor authentication</a:t>
            </a:r>
          </a:p>
          <a:p>
            <a:pPr marL="285750" indent="-285750">
              <a:buFont typeface="Wingdings" panose="05000000000000000000" pitchFamily="2" charset="2"/>
              <a:buChar char="q"/>
            </a:pPr>
            <a:r>
              <a:rPr lang="en-US" dirty="0"/>
              <a:t>Implement anti brute force mechanism</a:t>
            </a:r>
            <a:endParaRPr lang="en-IN" dirty="0"/>
          </a:p>
        </p:txBody>
      </p:sp>
    </p:spTree>
    <p:extLst>
      <p:ext uri="{BB962C8B-B14F-4D97-AF65-F5344CB8AC3E}">
        <p14:creationId xmlns:p14="http://schemas.microsoft.com/office/powerpoint/2010/main" val="23914206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3E07-D013-4DC1-8DFB-80660116F6CE}"/>
              </a:ext>
            </a:extLst>
          </p:cNvPr>
          <p:cNvSpPr>
            <a:spLocks noGrp="1"/>
          </p:cNvSpPr>
          <p:nvPr>
            <p:ph type="title"/>
          </p:nvPr>
        </p:nvSpPr>
        <p:spPr>
          <a:xfrm>
            <a:off x="646111" y="452718"/>
            <a:ext cx="9404723" cy="1400530"/>
          </a:xfrm>
        </p:spPr>
        <p:txBody>
          <a:bodyPr anchor="t">
            <a:normAutofit/>
          </a:bodyPr>
          <a:lstStyle/>
          <a:p>
            <a:r>
              <a:rPr lang="en-US" dirty="0"/>
              <a:t>Web API Credential Stuffing</a:t>
            </a:r>
            <a:endParaRPr lang="en-IN" dirty="0"/>
          </a:p>
        </p:txBody>
      </p:sp>
      <p:sp>
        <p:nvSpPr>
          <p:cNvPr id="3" name="Content Placeholder 2">
            <a:extLst>
              <a:ext uri="{FF2B5EF4-FFF2-40B4-BE49-F238E27FC236}">
                <a16:creationId xmlns:a16="http://schemas.microsoft.com/office/drawing/2014/main" id="{480F1132-6620-4B8E-8368-52CD52B881B7}"/>
              </a:ext>
            </a:extLst>
          </p:cNvPr>
          <p:cNvSpPr>
            <a:spLocks noGrp="1"/>
          </p:cNvSpPr>
          <p:nvPr>
            <p:ph sz="half" idx="1"/>
          </p:nvPr>
        </p:nvSpPr>
        <p:spPr>
          <a:xfrm>
            <a:off x="1103313" y="2060575"/>
            <a:ext cx="2759240" cy="4195763"/>
          </a:xfrm>
        </p:spPr>
        <p:txBody>
          <a:bodyPr>
            <a:normAutofit/>
          </a:bodyPr>
          <a:lstStyle/>
          <a:p>
            <a:r>
              <a:rPr lang="en-US" dirty="0"/>
              <a:t>It is a</a:t>
            </a:r>
            <a:r>
              <a:rPr lang="en-US" b="0" i="0" dirty="0">
                <a:effectLst/>
              </a:rPr>
              <a:t>utomated injection of stolen username and password pairs into website login forms, in order to fraudulently gain access to user accounts.</a:t>
            </a:r>
          </a:p>
          <a:p>
            <a:endParaRPr lang="en-IN" dirty="0"/>
          </a:p>
        </p:txBody>
      </p:sp>
      <p:pic>
        <p:nvPicPr>
          <p:cNvPr id="4" name="Picture 3">
            <a:extLst>
              <a:ext uri="{FF2B5EF4-FFF2-40B4-BE49-F238E27FC236}">
                <a16:creationId xmlns:a16="http://schemas.microsoft.com/office/drawing/2014/main" id="{5931B2BB-BAA8-4CC0-9665-66C89E8E586C}"/>
              </a:ext>
            </a:extLst>
          </p:cNvPr>
          <p:cNvPicPr>
            <a:picLocks noChangeAspect="1"/>
          </p:cNvPicPr>
          <p:nvPr/>
        </p:nvPicPr>
        <p:blipFill>
          <a:blip r:embed="rId2"/>
          <a:stretch>
            <a:fillRect/>
          </a:stretch>
        </p:blipFill>
        <p:spPr>
          <a:xfrm>
            <a:off x="3862554" y="1371599"/>
            <a:ext cx="7378260" cy="5249918"/>
          </a:xfrm>
          <a:prstGeom prst="rect">
            <a:avLst/>
          </a:prstGeom>
          <a:noFill/>
        </p:spPr>
      </p:pic>
    </p:spTree>
    <p:extLst>
      <p:ext uri="{BB962C8B-B14F-4D97-AF65-F5344CB8AC3E}">
        <p14:creationId xmlns:p14="http://schemas.microsoft.com/office/powerpoint/2010/main" val="2251370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A3B6-25B7-4DFB-887E-71BEEF375F0C}"/>
              </a:ext>
            </a:extLst>
          </p:cNvPr>
          <p:cNvSpPr>
            <a:spLocks noGrp="1"/>
          </p:cNvSpPr>
          <p:nvPr>
            <p:ph type="title"/>
          </p:nvPr>
        </p:nvSpPr>
        <p:spPr/>
        <p:txBody>
          <a:bodyPr/>
          <a:lstStyle/>
          <a:p>
            <a:r>
              <a:rPr lang="en-US" dirty="0"/>
              <a:t>Credential Stuffing Prevention Cheat Sheet</a:t>
            </a:r>
            <a:endParaRPr lang="en-IN" dirty="0"/>
          </a:p>
        </p:txBody>
      </p:sp>
      <p:sp>
        <p:nvSpPr>
          <p:cNvPr id="5" name="Content Placeholder 4">
            <a:extLst>
              <a:ext uri="{FF2B5EF4-FFF2-40B4-BE49-F238E27FC236}">
                <a16:creationId xmlns:a16="http://schemas.microsoft.com/office/drawing/2014/main" id="{435EC59C-E037-467E-90F5-2D088A70143E}"/>
              </a:ext>
            </a:extLst>
          </p:cNvPr>
          <p:cNvSpPr>
            <a:spLocks noGrp="1"/>
          </p:cNvSpPr>
          <p:nvPr>
            <p:ph idx="1"/>
          </p:nvPr>
        </p:nvSpPr>
        <p:spPr/>
        <p:txBody>
          <a:bodyPr/>
          <a:lstStyle/>
          <a:p>
            <a:r>
              <a:rPr lang="en-IN" b="0" i="0" dirty="0">
                <a:effectLst/>
                <a:latin typeface="Roboto" panose="02000000000000000000" pitchFamily="2" charset="0"/>
              </a:rPr>
              <a:t>Multi-Factor Authentication</a:t>
            </a:r>
          </a:p>
          <a:p>
            <a:r>
              <a:rPr lang="en-US" b="0" i="0" dirty="0">
                <a:effectLst/>
                <a:latin typeface="Roboto" panose="02000000000000000000" pitchFamily="2" charset="0"/>
              </a:rPr>
              <a:t>Secondary Passwords, PINs and Security Questions</a:t>
            </a:r>
          </a:p>
          <a:p>
            <a:r>
              <a:rPr lang="en-IN" b="0" i="0" dirty="0">
                <a:effectLst/>
                <a:latin typeface="Roboto" panose="02000000000000000000" pitchFamily="2" charset="0"/>
              </a:rPr>
              <a:t>CAPTCHA</a:t>
            </a:r>
          </a:p>
          <a:p>
            <a:r>
              <a:rPr lang="en-IN" b="0" i="0" dirty="0">
                <a:effectLst/>
                <a:latin typeface="Roboto" panose="02000000000000000000" pitchFamily="2" charset="0"/>
              </a:rPr>
              <a:t>IP Block-listing</a:t>
            </a:r>
          </a:p>
          <a:p>
            <a:r>
              <a:rPr lang="en-IN" b="0" i="0" dirty="0">
                <a:effectLst/>
                <a:latin typeface="Roboto" panose="02000000000000000000" pitchFamily="2" charset="0"/>
              </a:rPr>
              <a:t>Device Fingerprinting</a:t>
            </a:r>
          </a:p>
          <a:p>
            <a:r>
              <a:rPr lang="en-IN" b="0" i="0" dirty="0">
                <a:effectLst/>
                <a:latin typeface="Roboto" panose="02000000000000000000" pitchFamily="2" charset="0"/>
              </a:rPr>
              <a:t>Require Unpredictable Usernames</a:t>
            </a:r>
          </a:p>
          <a:p>
            <a:endParaRPr lang="en-IN" dirty="0"/>
          </a:p>
        </p:txBody>
      </p:sp>
    </p:spTree>
    <p:extLst>
      <p:ext uri="{BB962C8B-B14F-4D97-AF65-F5344CB8AC3E}">
        <p14:creationId xmlns:p14="http://schemas.microsoft.com/office/powerpoint/2010/main" val="1461328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B3E41-BC67-4DE1-80FD-FB3A8872B802}"/>
              </a:ext>
            </a:extLst>
          </p:cNvPr>
          <p:cNvSpPr>
            <a:spLocks noGrp="1"/>
          </p:cNvSpPr>
          <p:nvPr>
            <p:ph type="title"/>
          </p:nvPr>
        </p:nvSpPr>
        <p:spPr>
          <a:xfrm>
            <a:off x="646111" y="452718"/>
            <a:ext cx="9404723" cy="796533"/>
          </a:xfrm>
        </p:spPr>
        <p:txBody>
          <a:bodyPr/>
          <a:lstStyle/>
          <a:p>
            <a:r>
              <a:rPr lang="en-IN" dirty="0"/>
              <a:t>API3:2019 Excessive Data Exposure</a:t>
            </a:r>
          </a:p>
        </p:txBody>
      </p:sp>
      <p:sp>
        <p:nvSpPr>
          <p:cNvPr id="3" name="Text Placeholder 2">
            <a:extLst>
              <a:ext uri="{FF2B5EF4-FFF2-40B4-BE49-F238E27FC236}">
                <a16:creationId xmlns:a16="http://schemas.microsoft.com/office/drawing/2014/main" id="{F9CCEB7D-D94F-49FB-99E4-7ACAED1EB3A2}"/>
              </a:ext>
            </a:extLst>
          </p:cNvPr>
          <p:cNvSpPr>
            <a:spLocks noGrp="1"/>
          </p:cNvSpPr>
          <p:nvPr>
            <p:ph type="body" idx="1"/>
          </p:nvPr>
        </p:nvSpPr>
        <p:spPr/>
        <p:txBody>
          <a:bodyPr/>
          <a:lstStyle/>
          <a:p>
            <a:r>
              <a:rPr lang="en-US" dirty="0"/>
              <a:t>Definition</a:t>
            </a:r>
            <a:endParaRPr lang="en-IN" dirty="0"/>
          </a:p>
        </p:txBody>
      </p:sp>
      <p:sp>
        <p:nvSpPr>
          <p:cNvPr id="4" name="Text Placeholder 3">
            <a:extLst>
              <a:ext uri="{FF2B5EF4-FFF2-40B4-BE49-F238E27FC236}">
                <a16:creationId xmlns:a16="http://schemas.microsoft.com/office/drawing/2014/main" id="{0220844F-CC1C-4873-94DF-B970319FE4DD}"/>
              </a:ext>
            </a:extLst>
          </p:cNvPr>
          <p:cNvSpPr>
            <a:spLocks noGrp="1"/>
          </p:cNvSpPr>
          <p:nvPr>
            <p:ph type="body" sz="half" idx="15"/>
          </p:nvPr>
        </p:nvSpPr>
        <p:spPr/>
        <p:txBody>
          <a:bodyPr/>
          <a:lstStyle/>
          <a:p>
            <a:pPr marL="285750" indent="-285750">
              <a:buFont typeface="Wingdings" panose="05000000000000000000" pitchFamily="2" charset="2"/>
              <a:buChar char="q"/>
            </a:pPr>
            <a:r>
              <a:rPr lang="en-US" dirty="0">
                <a:latin typeface="-apple-system"/>
              </a:rPr>
              <a:t>P</a:t>
            </a:r>
            <a:r>
              <a:rPr lang="en-US" dirty="0"/>
              <a:t>erformed by sniffing the traffic to analyze the API responses, looking for sensitive data exposure </a:t>
            </a:r>
            <a:endParaRPr lang="en-IN" dirty="0"/>
          </a:p>
        </p:txBody>
      </p:sp>
      <p:sp>
        <p:nvSpPr>
          <p:cNvPr id="5" name="Text Placeholder 4">
            <a:extLst>
              <a:ext uri="{FF2B5EF4-FFF2-40B4-BE49-F238E27FC236}">
                <a16:creationId xmlns:a16="http://schemas.microsoft.com/office/drawing/2014/main" id="{8D9A0B1B-5150-4E2B-852A-DF0B594D708F}"/>
              </a:ext>
            </a:extLst>
          </p:cNvPr>
          <p:cNvSpPr>
            <a:spLocks noGrp="1"/>
          </p:cNvSpPr>
          <p:nvPr>
            <p:ph type="body" sz="quarter" idx="3"/>
          </p:nvPr>
        </p:nvSpPr>
        <p:spPr/>
        <p:txBody>
          <a:bodyPr/>
          <a:lstStyle/>
          <a:p>
            <a:r>
              <a:rPr lang="en-US" dirty="0"/>
              <a:t>Vulnerabilities</a:t>
            </a:r>
            <a:endParaRPr lang="en-IN" dirty="0"/>
          </a:p>
        </p:txBody>
      </p:sp>
      <p:sp>
        <p:nvSpPr>
          <p:cNvPr id="6" name="Text Placeholder 5">
            <a:extLst>
              <a:ext uri="{FF2B5EF4-FFF2-40B4-BE49-F238E27FC236}">
                <a16:creationId xmlns:a16="http://schemas.microsoft.com/office/drawing/2014/main" id="{159AE13C-CB17-48DD-97A5-6B66988155AF}"/>
              </a:ext>
            </a:extLst>
          </p:cNvPr>
          <p:cNvSpPr>
            <a:spLocks noGrp="1"/>
          </p:cNvSpPr>
          <p:nvPr>
            <p:ph type="body" sz="half" idx="16"/>
          </p:nvPr>
        </p:nvSpPr>
        <p:spPr/>
        <p:txBody>
          <a:bodyPr/>
          <a:lstStyle/>
          <a:p>
            <a:pPr marL="285750" indent="-285750">
              <a:buFont typeface="Wingdings" panose="05000000000000000000" pitchFamily="2" charset="2"/>
              <a:buChar char="q"/>
            </a:pPr>
            <a:r>
              <a:rPr lang="en-US" dirty="0"/>
              <a:t>This data is usually filtered on the client side before being presented to the user.</a:t>
            </a:r>
            <a:endParaRPr lang="en-IN" dirty="0"/>
          </a:p>
        </p:txBody>
      </p:sp>
      <p:sp>
        <p:nvSpPr>
          <p:cNvPr id="7" name="Text Placeholder 6">
            <a:extLst>
              <a:ext uri="{FF2B5EF4-FFF2-40B4-BE49-F238E27FC236}">
                <a16:creationId xmlns:a16="http://schemas.microsoft.com/office/drawing/2014/main" id="{EE07485B-BD13-4C10-B6D6-8D67C1649016}"/>
              </a:ext>
            </a:extLst>
          </p:cNvPr>
          <p:cNvSpPr>
            <a:spLocks noGrp="1"/>
          </p:cNvSpPr>
          <p:nvPr>
            <p:ph type="body" sz="quarter" idx="13"/>
          </p:nvPr>
        </p:nvSpPr>
        <p:spPr/>
        <p:txBody>
          <a:bodyPr/>
          <a:lstStyle/>
          <a:p>
            <a:r>
              <a:rPr lang="en-US" dirty="0"/>
              <a:t>Prevention</a:t>
            </a:r>
            <a:endParaRPr lang="en-IN" dirty="0"/>
          </a:p>
        </p:txBody>
      </p:sp>
      <p:sp>
        <p:nvSpPr>
          <p:cNvPr id="8" name="Text Placeholder 7">
            <a:extLst>
              <a:ext uri="{FF2B5EF4-FFF2-40B4-BE49-F238E27FC236}">
                <a16:creationId xmlns:a16="http://schemas.microsoft.com/office/drawing/2014/main" id="{C5D5D4E1-2F33-4288-A6AF-A43B675F0518}"/>
              </a:ext>
            </a:extLst>
          </p:cNvPr>
          <p:cNvSpPr>
            <a:spLocks noGrp="1"/>
          </p:cNvSpPr>
          <p:nvPr>
            <p:ph type="body" sz="half" idx="17"/>
          </p:nvPr>
        </p:nvSpPr>
        <p:spPr/>
        <p:txBody>
          <a:bodyPr/>
          <a:lstStyle/>
          <a:p>
            <a:pPr marL="285750" indent="-285750">
              <a:buFont typeface="Wingdings" panose="05000000000000000000" pitchFamily="2" charset="2"/>
              <a:buChar char="q"/>
            </a:pPr>
            <a:r>
              <a:rPr lang="en-US" b="0" i="0" dirty="0">
                <a:effectLst/>
              </a:rPr>
              <a:t>Never rely on the client side to filter sensitive data</a:t>
            </a:r>
          </a:p>
          <a:p>
            <a:pPr marL="285750" indent="-285750">
              <a:buFont typeface="Wingdings" panose="05000000000000000000" pitchFamily="2" charset="2"/>
              <a:buChar char="q"/>
            </a:pPr>
            <a:r>
              <a:rPr lang="en-US" b="0" i="0" dirty="0">
                <a:effectLst/>
              </a:rPr>
              <a:t>Review the responses from the API </a:t>
            </a:r>
            <a:endParaRPr lang="en-US" dirty="0"/>
          </a:p>
          <a:p>
            <a:pPr marL="285750" indent="-285750">
              <a:buFont typeface="Wingdings" panose="05000000000000000000" pitchFamily="2" charset="2"/>
              <a:buChar char="q"/>
            </a:pPr>
            <a:r>
              <a:rPr lang="en-US" b="0" i="0" dirty="0">
                <a:effectLst/>
              </a:rPr>
              <a:t>Classify sensitive and personally identifiable information (PII) that your application stores</a:t>
            </a:r>
          </a:p>
          <a:p>
            <a:pPr marL="285750" indent="-285750">
              <a:buFont typeface="Wingdings" panose="05000000000000000000" pitchFamily="2" charset="2"/>
              <a:buChar char="q"/>
            </a:pPr>
            <a:r>
              <a:rPr lang="en-US" b="0" i="0" dirty="0">
                <a:effectLst/>
              </a:rPr>
              <a:t>Implement a schema-based response validation mechanism as an extra layer of security.</a:t>
            </a:r>
            <a:endParaRPr lang="en-IN" dirty="0"/>
          </a:p>
        </p:txBody>
      </p:sp>
    </p:spTree>
    <p:extLst>
      <p:ext uri="{BB962C8B-B14F-4D97-AF65-F5344CB8AC3E}">
        <p14:creationId xmlns:p14="http://schemas.microsoft.com/office/powerpoint/2010/main" val="4247360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16F0B-C27B-49C7-97CB-5F69C077A56D}"/>
              </a:ext>
            </a:extLst>
          </p:cNvPr>
          <p:cNvSpPr>
            <a:spLocks noGrp="1"/>
          </p:cNvSpPr>
          <p:nvPr>
            <p:ph type="title"/>
          </p:nvPr>
        </p:nvSpPr>
        <p:spPr/>
        <p:txBody>
          <a:bodyPr/>
          <a:lstStyle/>
          <a:p>
            <a:r>
              <a:rPr lang="en-US" dirty="0"/>
              <a:t>Web API Security Tool</a:t>
            </a:r>
            <a:endParaRPr lang="en-IN" dirty="0"/>
          </a:p>
        </p:txBody>
      </p:sp>
      <p:sp>
        <p:nvSpPr>
          <p:cNvPr id="3" name="Content Placeholder 2">
            <a:extLst>
              <a:ext uri="{FF2B5EF4-FFF2-40B4-BE49-F238E27FC236}">
                <a16:creationId xmlns:a16="http://schemas.microsoft.com/office/drawing/2014/main" id="{CDF6DEFD-D33D-4BA2-8D43-5EA9B3689449}"/>
              </a:ext>
            </a:extLst>
          </p:cNvPr>
          <p:cNvSpPr>
            <a:spLocks noGrp="1"/>
          </p:cNvSpPr>
          <p:nvPr>
            <p:ph idx="1"/>
          </p:nvPr>
        </p:nvSpPr>
        <p:spPr/>
        <p:txBody>
          <a:bodyPr/>
          <a:lstStyle/>
          <a:p>
            <a:r>
              <a:rPr lang="en-US" dirty="0"/>
              <a:t>Burp suite</a:t>
            </a:r>
          </a:p>
          <a:p>
            <a:r>
              <a:rPr lang="en-US" dirty="0"/>
              <a:t>Postman, </a:t>
            </a:r>
            <a:r>
              <a:rPr lang="en-US" dirty="0" err="1"/>
              <a:t>GraphSQL</a:t>
            </a:r>
            <a:endParaRPr lang="en-IN" dirty="0"/>
          </a:p>
        </p:txBody>
      </p:sp>
    </p:spTree>
    <p:extLst>
      <p:ext uri="{BB962C8B-B14F-4D97-AF65-F5344CB8AC3E}">
        <p14:creationId xmlns:p14="http://schemas.microsoft.com/office/powerpoint/2010/main" val="1287796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E80D-309B-40A9-8A08-D2523DF52448}"/>
              </a:ext>
            </a:extLst>
          </p:cNvPr>
          <p:cNvSpPr>
            <a:spLocks noGrp="1"/>
          </p:cNvSpPr>
          <p:nvPr>
            <p:ph type="title"/>
          </p:nvPr>
        </p:nvSpPr>
        <p:spPr/>
        <p:txBody>
          <a:bodyPr/>
          <a:lstStyle/>
          <a:p>
            <a:r>
              <a:rPr lang="en-US" dirty="0"/>
              <a:t>Web Service Security</a:t>
            </a:r>
            <a:endParaRPr lang="en-IN" dirty="0"/>
          </a:p>
        </p:txBody>
      </p:sp>
      <p:sp>
        <p:nvSpPr>
          <p:cNvPr id="3" name="Content Placeholder 2">
            <a:extLst>
              <a:ext uri="{FF2B5EF4-FFF2-40B4-BE49-F238E27FC236}">
                <a16:creationId xmlns:a16="http://schemas.microsoft.com/office/drawing/2014/main" id="{DB6C70DA-E15E-469E-AB16-F95D6F054E4B}"/>
              </a:ext>
            </a:extLst>
          </p:cNvPr>
          <p:cNvSpPr>
            <a:spLocks noGrp="1"/>
          </p:cNvSpPr>
          <p:nvPr>
            <p:ph idx="1"/>
          </p:nvPr>
        </p:nvSpPr>
        <p:spPr>
          <a:xfrm>
            <a:off x="1103312" y="1365162"/>
            <a:ext cx="8946541" cy="4883238"/>
          </a:xfrm>
        </p:spPr>
        <p:txBody>
          <a:bodyPr>
            <a:normAutofit fontScale="70000" lnSpcReduction="20000"/>
          </a:bodyPr>
          <a:lstStyle/>
          <a:p>
            <a:r>
              <a:rPr lang="en-IN" b="0" i="0" dirty="0">
                <a:effectLst/>
              </a:rPr>
              <a:t>Transport Confidentiality</a:t>
            </a:r>
          </a:p>
          <a:p>
            <a:pPr lvl="1"/>
            <a:r>
              <a:rPr lang="en-US" b="0" i="0" dirty="0">
                <a:effectLst/>
              </a:rPr>
              <a:t>All communication with and between web services containing sensitive features, an authenticated session, or transfer of sensitive data must be encrypted using well-configured with  </a:t>
            </a:r>
            <a:r>
              <a:rPr lang="en-US" b="0" i="0" u="none" strike="noStrike" dirty="0">
                <a:effectLst/>
              </a:rPr>
              <a:t>TLS</a:t>
            </a:r>
          </a:p>
          <a:p>
            <a:r>
              <a:rPr lang="en-IN" b="0" i="0" dirty="0">
                <a:effectLst/>
              </a:rPr>
              <a:t>Server Authentication</a:t>
            </a:r>
          </a:p>
          <a:p>
            <a:pPr lvl="1"/>
            <a:r>
              <a:rPr lang="en-US" b="0" i="0" dirty="0">
                <a:effectLst/>
              </a:rPr>
              <a:t>TLS must be used to authenticate the service provider to the service consumer. </a:t>
            </a:r>
            <a:endParaRPr lang="en-US" dirty="0"/>
          </a:p>
          <a:p>
            <a:r>
              <a:rPr lang="en-IN" b="0" i="0" dirty="0">
                <a:effectLst/>
              </a:rPr>
              <a:t>User Authentication</a:t>
            </a:r>
          </a:p>
          <a:p>
            <a:pPr lvl="1"/>
            <a:r>
              <a:rPr lang="en-US" b="0" i="0" dirty="0">
                <a:effectLst/>
              </a:rPr>
              <a:t>Basic Authentication must be conducted over </a:t>
            </a:r>
            <a:r>
              <a:rPr lang="en-US" b="0" i="0" u="none" strike="noStrike" dirty="0">
                <a:effectLst/>
              </a:rPr>
              <a:t>TLS</a:t>
            </a:r>
          </a:p>
          <a:p>
            <a:r>
              <a:rPr lang="en-IN" b="0" i="0" dirty="0">
                <a:effectLst/>
              </a:rPr>
              <a:t>Transport Encoding</a:t>
            </a:r>
          </a:p>
          <a:p>
            <a:pPr lvl="1"/>
            <a:r>
              <a:rPr lang="en-US" b="0" i="0" dirty="0">
                <a:effectLst/>
              </a:rPr>
              <a:t>Enforce the same encoding style between the client and the server.</a:t>
            </a:r>
          </a:p>
          <a:p>
            <a:r>
              <a:rPr lang="en-IN" b="0" i="0" dirty="0">
                <a:effectLst/>
              </a:rPr>
              <a:t>Message Integrity</a:t>
            </a:r>
          </a:p>
          <a:p>
            <a:pPr lvl="1"/>
            <a:r>
              <a:rPr lang="en-US" b="0" i="0" dirty="0">
                <a:effectLst/>
              </a:rPr>
              <a:t>For XML data, use XML digital signatures to provide message integrity using the sender's private key. This signature can be validated by the recipient using the sender's digital certificate (public key).</a:t>
            </a:r>
          </a:p>
          <a:p>
            <a:r>
              <a:rPr lang="en-IN" b="0" i="0" dirty="0">
                <a:effectLst/>
              </a:rPr>
              <a:t>Message Confidentiality</a:t>
            </a:r>
          </a:p>
          <a:p>
            <a:pPr lvl="1"/>
            <a:r>
              <a:rPr lang="en-US" b="0" i="0" dirty="0">
                <a:effectLst/>
              </a:rPr>
              <a:t>Messages containing sensitive data must be encrypted using a strong encryption cipher</a:t>
            </a:r>
          </a:p>
          <a:p>
            <a:r>
              <a:rPr lang="en-IN" b="0" i="0" dirty="0">
                <a:effectLst/>
              </a:rPr>
              <a:t>Authorization</a:t>
            </a:r>
          </a:p>
          <a:p>
            <a:pPr lvl="1"/>
            <a:r>
              <a:rPr lang="en-US" b="0" i="0" dirty="0">
                <a:effectLst/>
              </a:rPr>
              <a:t>Ensure access to administration and management functions within the Web Service Application is limited to web service administrators.</a:t>
            </a:r>
          </a:p>
        </p:txBody>
      </p:sp>
    </p:spTree>
    <p:extLst>
      <p:ext uri="{BB962C8B-B14F-4D97-AF65-F5344CB8AC3E}">
        <p14:creationId xmlns:p14="http://schemas.microsoft.com/office/powerpoint/2010/main" val="1194976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E80D-309B-40A9-8A08-D2523DF52448}"/>
              </a:ext>
            </a:extLst>
          </p:cNvPr>
          <p:cNvSpPr>
            <a:spLocks noGrp="1"/>
          </p:cNvSpPr>
          <p:nvPr>
            <p:ph type="title"/>
          </p:nvPr>
        </p:nvSpPr>
        <p:spPr/>
        <p:txBody>
          <a:bodyPr/>
          <a:lstStyle/>
          <a:p>
            <a:r>
              <a:rPr lang="en-US" dirty="0"/>
              <a:t>Web Service Security</a:t>
            </a:r>
            <a:endParaRPr lang="en-IN" dirty="0"/>
          </a:p>
        </p:txBody>
      </p:sp>
      <p:sp>
        <p:nvSpPr>
          <p:cNvPr id="3" name="Content Placeholder 2">
            <a:extLst>
              <a:ext uri="{FF2B5EF4-FFF2-40B4-BE49-F238E27FC236}">
                <a16:creationId xmlns:a16="http://schemas.microsoft.com/office/drawing/2014/main" id="{DB6C70DA-E15E-469E-AB16-F95D6F054E4B}"/>
              </a:ext>
            </a:extLst>
          </p:cNvPr>
          <p:cNvSpPr>
            <a:spLocks noGrp="1"/>
          </p:cNvSpPr>
          <p:nvPr>
            <p:ph idx="1"/>
          </p:nvPr>
        </p:nvSpPr>
        <p:spPr>
          <a:xfrm>
            <a:off x="1103312" y="1210614"/>
            <a:ext cx="8946541" cy="5434885"/>
          </a:xfrm>
        </p:spPr>
        <p:txBody>
          <a:bodyPr>
            <a:noAutofit/>
          </a:bodyPr>
          <a:lstStyle/>
          <a:p>
            <a:r>
              <a:rPr lang="en-IN" sz="1300" b="0" i="0" dirty="0">
                <a:effectLst/>
              </a:rPr>
              <a:t>Schema Validation</a:t>
            </a:r>
          </a:p>
          <a:p>
            <a:pPr lvl="1"/>
            <a:r>
              <a:rPr lang="en-US" sz="1300" b="0" i="0" dirty="0">
                <a:effectLst/>
              </a:rPr>
              <a:t>Web services must validate </a:t>
            </a:r>
            <a:r>
              <a:rPr lang="en-US" sz="1300" b="0" i="0" u="none" strike="noStrike" dirty="0">
                <a:effectLst/>
              </a:rPr>
              <a:t>SOAP</a:t>
            </a:r>
            <a:r>
              <a:rPr lang="en-US" sz="1300" b="0" i="0" dirty="0">
                <a:effectLst/>
              </a:rPr>
              <a:t> payloads against their associated XML schema definition (</a:t>
            </a:r>
            <a:r>
              <a:rPr lang="en-US" sz="1300" b="0" i="0" u="none" strike="noStrike" dirty="0">
                <a:effectLst/>
              </a:rPr>
              <a:t>XSD</a:t>
            </a:r>
            <a:r>
              <a:rPr lang="en-US" sz="1300" b="0" i="0" dirty="0">
                <a:effectLst/>
              </a:rPr>
              <a:t>).</a:t>
            </a:r>
          </a:p>
          <a:p>
            <a:r>
              <a:rPr lang="en-IN" sz="1300" b="0" i="0" dirty="0">
                <a:effectLst/>
              </a:rPr>
              <a:t>Content Validation</a:t>
            </a:r>
          </a:p>
          <a:p>
            <a:pPr lvl="1"/>
            <a:r>
              <a:rPr lang="en-US" sz="1300" b="0" i="0" dirty="0">
                <a:effectLst/>
              </a:rPr>
              <a:t>web services need to validate input before consuming it</a:t>
            </a:r>
          </a:p>
          <a:p>
            <a:r>
              <a:rPr lang="en-IN" sz="1300" b="0" i="0" dirty="0">
                <a:effectLst/>
              </a:rPr>
              <a:t>Output Encoding</a:t>
            </a:r>
          </a:p>
          <a:p>
            <a:pPr lvl="1"/>
            <a:r>
              <a:rPr lang="en-US" sz="1300" b="0" i="0" dirty="0">
                <a:effectLst/>
              </a:rPr>
              <a:t>Ensure that the output sent to clients is encoded to be consumed as data and not as scripts.</a:t>
            </a:r>
          </a:p>
          <a:p>
            <a:r>
              <a:rPr lang="en-IN" sz="1300" b="0" i="0" dirty="0">
                <a:effectLst/>
              </a:rPr>
              <a:t>Virus Protection</a:t>
            </a:r>
          </a:p>
          <a:p>
            <a:pPr lvl="1"/>
            <a:r>
              <a:rPr lang="en-US" sz="1300" b="0" i="0" dirty="0">
                <a:effectLst/>
              </a:rPr>
              <a:t>Ensure Virus Scanning technology is regularly updated with the latest virus definitions/rules.</a:t>
            </a:r>
            <a:endParaRPr lang="en-US" sz="1300" dirty="0"/>
          </a:p>
          <a:p>
            <a:r>
              <a:rPr lang="en-IN" sz="1300" b="0" i="0" dirty="0">
                <a:effectLst/>
              </a:rPr>
              <a:t>Message Size</a:t>
            </a:r>
          </a:p>
          <a:p>
            <a:pPr lvl="1"/>
            <a:r>
              <a:rPr lang="en-US" sz="1300" b="0" i="0" u="none" strike="noStrike" dirty="0">
                <a:effectLst/>
              </a:rPr>
              <a:t>SOAP</a:t>
            </a:r>
            <a:r>
              <a:rPr lang="en-US" sz="1300" b="0" i="0" dirty="0">
                <a:effectLst/>
              </a:rPr>
              <a:t> Messages size should be limited to an appropriate size limit. Larger size limit (or no limit at all) increases the chances of a successful DoS attack</a:t>
            </a:r>
          </a:p>
          <a:p>
            <a:r>
              <a:rPr lang="en-IN" sz="1300" dirty="0"/>
              <a:t>Resource Limiting</a:t>
            </a:r>
          </a:p>
          <a:p>
            <a:pPr lvl="1"/>
            <a:r>
              <a:rPr lang="en-US" sz="1300" b="0" i="0" dirty="0">
                <a:effectLst/>
              </a:rPr>
              <a:t>Limit the amount of memory the web service can use to avoid system running out of memory. In some cases, the host system may start killing processes to free up memory.</a:t>
            </a:r>
          </a:p>
          <a:p>
            <a:r>
              <a:rPr lang="en-IN" sz="1300" b="0" i="0" dirty="0">
                <a:effectLst/>
              </a:rPr>
              <a:t>Endpoint Security Profile</a:t>
            </a:r>
          </a:p>
          <a:p>
            <a:pPr lvl="1"/>
            <a:r>
              <a:rPr lang="en-US" sz="1300" b="0" i="0" dirty="0">
                <a:effectLst/>
              </a:rPr>
              <a:t>Web services must be compliant with </a:t>
            </a:r>
            <a:r>
              <a:rPr lang="en-US" sz="1300" b="0" i="0" u="none" strike="noStrike" dirty="0">
                <a:effectLst/>
              </a:rPr>
              <a:t>Web Services-Interoperability (WS-I)</a:t>
            </a:r>
            <a:r>
              <a:rPr lang="en-US" sz="1300" b="0" i="0" dirty="0">
                <a:effectLst/>
              </a:rPr>
              <a:t> Basic Profile at minimum.</a:t>
            </a:r>
            <a:endParaRPr lang="en-IN" sz="1300" b="0" i="0" dirty="0">
              <a:effectLst/>
            </a:endParaRPr>
          </a:p>
        </p:txBody>
      </p:sp>
    </p:spTree>
    <p:extLst>
      <p:ext uri="{BB962C8B-B14F-4D97-AF65-F5344CB8AC3E}">
        <p14:creationId xmlns:p14="http://schemas.microsoft.com/office/powerpoint/2010/main" val="12469821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90B9-DBBF-4D9D-AA9C-C06656CFFAD5}"/>
              </a:ext>
            </a:extLst>
          </p:cNvPr>
          <p:cNvSpPr>
            <a:spLocks noGrp="1"/>
          </p:cNvSpPr>
          <p:nvPr>
            <p:ph type="title"/>
          </p:nvPr>
        </p:nvSpPr>
        <p:spPr/>
        <p:txBody>
          <a:bodyPr/>
          <a:lstStyle/>
          <a:p>
            <a:r>
              <a:rPr lang="en-US" dirty="0"/>
              <a:t>OWASP Security Testing Guide Checklist</a:t>
            </a:r>
            <a:endParaRPr lang="en-IN" dirty="0"/>
          </a:p>
        </p:txBody>
      </p:sp>
      <p:sp>
        <p:nvSpPr>
          <p:cNvPr id="3" name="Content Placeholder 2">
            <a:extLst>
              <a:ext uri="{FF2B5EF4-FFF2-40B4-BE49-F238E27FC236}">
                <a16:creationId xmlns:a16="http://schemas.microsoft.com/office/drawing/2014/main" id="{2A4BF137-C40A-468D-9C96-B6369021A251}"/>
              </a:ext>
            </a:extLst>
          </p:cNvPr>
          <p:cNvSpPr>
            <a:spLocks noGrp="1"/>
          </p:cNvSpPr>
          <p:nvPr>
            <p:ph idx="1"/>
          </p:nvPr>
        </p:nvSpPr>
        <p:spPr/>
        <p:txBody>
          <a:bodyPr/>
          <a:lstStyle/>
          <a:p>
            <a:r>
              <a:rPr lang="en-IN" dirty="0"/>
              <a:t>https://github.com/OWASP/wstg</a:t>
            </a:r>
          </a:p>
        </p:txBody>
      </p:sp>
    </p:spTree>
    <p:extLst>
      <p:ext uri="{BB962C8B-B14F-4D97-AF65-F5344CB8AC3E}">
        <p14:creationId xmlns:p14="http://schemas.microsoft.com/office/powerpoint/2010/main" val="2416635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0E040-8C2D-4E21-B066-0179E5A77A4D}"/>
              </a:ext>
            </a:extLst>
          </p:cNvPr>
          <p:cNvSpPr>
            <a:spLocks noGrp="1"/>
          </p:cNvSpPr>
          <p:nvPr>
            <p:ph type="title"/>
          </p:nvPr>
        </p:nvSpPr>
        <p:spPr/>
        <p:txBody>
          <a:bodyPr/>
          <a:lstStyle/>
          <a:p>
            <a:r>
              <a:rPr lang="en-US" dirty="0"/>
              <a:t>CVE , CWE, CVSS</a:t>
            </a:r>
            <a:endParaRPr lang="en-IN" dirty="0"/>
          </a:p>
        </p:txBody>
      </p:sp>
      <p:sp>
        <p:nvSpPr>
          <p:cNvPr id="4" name="Text Placeholder 3">
            <a:extLst>
              <a:ext uri="{FF2B5EF4-FFF2-40B4-BE49-F238E27FC236}">
                <a16:creationId xmlns:a16="http://schemas.microsoft.com/office/drawing/2014/main" id="{BFBF6842-86DB-4E51-B8B5-6AAFCDBB3B86}"/>
              </a:ext>
            </a:extLst>
          </p:cNvPr>
          <p:cNvSpPr>
            <a:spLocks noGrp="1"/>
          </p:cNvSpPr>
          <p:nvPr>
            <p:ph type="body" idx="1"/>
          </p:nvPr>
        </p:nvSpPr>
        <p:spPr>
          <a:xfrm>
            <a:off x="621440" y="1403797"/>
            <a:ext cx="2946866" cy="856327"/>
          </a:xfrm>
        </p:spPr>
        <p:txBody>
          <a:bodyPr/>
          <a:lstStyle/>
          <a:p>
            <a:r>
              <a:rPr lang="en-US" dirty="0"/>
              <a:t>CVE - </a:t>
            </a:r>
          </a:p>
          <a:p>
            <a:r>
              <a:rPr lang="en-US" sz="1400" dirty="0">
                <a:hlinkClick r:id="rId3"/>
              </a:rPr>
              <a:t>https://cve.mitre.org/</a:t>
            </a:r>
            <a:endParaRPr lang="en-US" sz="1400" dirty="0"/>
          </a:p>
        </p:txBody>
      </p:sp>
      <p:sp>
        <p:nvSpPr>
          <p:cNvPr id="8" name="Text Placeholder 7">
            <a:extLst>
              <a:ext uri="{FF2B5EF4-FFF2-40B4-BE49-F238E27FC236}">
                <a16:creationId xmlns:a16="http://schemas.microsoft.com/office/drawing/2014/main" id="{F0D8086F-B859-48B2-AD78-A754FB46043F}"/>
              </a:ext>
            </a:extLst>
          </p:cNvPr>
          <p:cNvSpPr>
            <a:spLocks noGrp="1"/>
          </p:cNvSpPr>
          <p:nvPr>
            <p:ph type="body" sz="half" idx="15"/>
          </p:nvPr>
        </p:nvSpPr>
        <p:spPr>
          <a:xfrm>
            <a:off x="652463" y="2408349"/>
            <a:ext cx="2927350" cy="3847989"/>
          </a:xfrm>
        </p:spPr>
        <p:txBody>
          <a:bodyPr/>
          <a:lstStyle/>
          <a:p>
            <a:pPr marL="285750" indent="-285750">
              <a:buFont typeface="Wingdings" panose="05000000000000000000" pitchFamily="2" charset="2"/>
              <a:buChar char="q"/>
            </a:pPr>
            <a:r>
              <a:rPr lang="en-IN" dirty="0"/>
              <a:t>C</a:t>
            </a:r>
            <a:r>
              <a:rPr lang="en-IN" b="0" i="0" dirty="0">
                <a:effectLst/>
              </a:rPr>
              <a:t>ommon vulnerabilities and exposures</a:t>
            </a:r>
            <a:endParaRPr lang="en-IN" dirty="0"/>
          </a:p>
          <a:p>
            <a:pPr marL="285750" indent="-285750">
              <a:buFont typeface="Wingdings" panose="05000000000000000000" pitchFamily="2" charset="2"/>
              <a:buChar char="q"/>
            </a:pPr>
            <a:r>
              <a:rPr lang="en-US" dirty="0"/>
              <a:t>list of known instances of vulnerability for specific products or systems defined by MITRE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
        <p:nvSpPr>
          <p:cNvPr id="6" name="Text Placeholder 5">
            <a:extLst>
              <a:ext uri="{FF2B5EF4-FFF2-40B4-BE49-F238E27FC236}">
                <a16:creationId xmlns:a16="http://schemas.microsoft.com/office/drawing/2014/main" id="{54BF307F-B5C5-4CF4-85EF-8250686854BA}"/>
              </a:ext>
            </a:extLst>
          </p:cNvPr>
          <p:cNvSpPr>
            <a:spLocks noGrp="1"/>
          </p:cNvSpPr>
          <p:nvPr>
            <p:ph type="body" sz="quarter" idx="3"/>
          </p:nvPr>
        </p:nvSpPr>
        <p:spPr>
          <a:xfrm>
            <a:off x="3883659" y="1576445"/>
            <a:ext cx="2936241" cy="960482"/>
          </a:xfrm>
        </p:spPr>
        <p:txBody>
          <a:bodyPr/>
          <a:lstStyle/>
          <a:p>
            <a:r>
              <a:rPr lang="en-US" dirty="0"/>
              <a:t>CWE - </a:t>
            </a:r>
            <a:r>
              <a:rPr lang="en-US" sz="1400" dirty="0">
                <a:hlinkClick r:id="rId4"/>
              </a:rPr>
              <a:t>https://cwe.mitre.org/</a:t>
            </a:r>
            <a:endParaRPr lang="en-US" sz="1400" dirty="0"/>
          </a:p>
          <a:p>
            <a:endParaRPr lang="en-IN" sz="1400" dirty="0"/>
          </a:p>
        </p:txBody>
      </p:sp>
      <p:sp>
        <p:nvSpPr>
          <p:cNvPr id="9" name="Text Placeholder 8">
            <a:extLst>
              <a:ext uri="{FF2B5EF4-FFF2-40B4-BE49-F238E27FC236}">
                <a16:creationId xmlns:a16="http://schemas.microsoft.com/office/drawing/2014/main" id="{F3F18B10-93E1-4305-90C3-587BEDCBCC04}"/>
              </a:ext>
            </a:extLst>
          </p:cNvPr>
          <p:cNvSpPr>
            <a:spLocks noGrp="1"/>
          </p:cNvSpPr>
          <p:nvPr>
            <p:ph type="body" sz="half" idx="16"/>
          </p:nvPr>
        </p:nvSpPr>
        <p:spPr/>
        <p:txBody>
          <a:bodyPr/>
          <a:lstStyle/>
          <a:p>
            <a:pPr marL="285750" indent="-285750">
              <a:buFont typeface="Wingdings" panose="05000000000000000000" pitchFamily="2" charset="2"/>
              <a:buChar char="q"/>
            </a:pPr>
            <a:r>
              <a:rPr lang="en-US" b="0" i="0" dirty="0">
                <a:effectLst/>
              </a:rPr>
              <a:t>Common Weakness Enumeration</a:t>
            </a:r>
          </a:p>
          <a:p>
            <a:pPr marL="285750" indent="-285750">
              <a:buFont typeface="Wingdings" panose="05000000000000000000" pitchFamily="2" charset="2"/>
              <a:buChar char="q"/>
            </a:pPr>
            <a:r>
              <a:rPr lang="en-US" b="0" i="0" dirty="0">
                <a:effectLst/>
              </a:rPr>
              <a:t>Community developed list of weakness for software and hardware developed by </a:t>
            </a:r>
            <a:r>
              <a:rPr lang="en-US" b="0" i="0" dirty="0" err="1">
                <a:effectLst/>
              </a:rPr>
              <a:t>Mitre</a:t>
            </a:r>
            <a:endParaRPr lang="en-US" b="0" i="0" dirty="0">
              <a:effectLst/>
            </a:endParaRPr>
          </a:p>
          <a:p>
            <a:pPr marL="285750" indent="-285750">
              <a:buFont typeface="Wingdings" panose="05000000000000000000" pitchFamily="2" charset="2"/>
              <a:buChar char="q"/>
            </a:pPr>
            <a:r>
              <a:rPr lang="en-US" b="0" i="0" dirty="0">
                <a:effectLst/>
              </a:rPr>
              <a:t>categorizes types of software vulnerabilities</a:t>
            </a:r>
          </a:p>
          <a:p>
            <a:pPr marL="285750" indent="-285750">
              <a:buFont typeface="Wingdings" panose="05000000000000000000" pitchFamily="2" charset="2"/>
              <a:buChar char="q"/>
            </a:pPr>
            <a:r>
              <a:rPr lang="en-US" b="0" i="0" dirty="0">
                <a:effectLst/>
              </a:rPr>
              <a:t>baseline for weakness identification, mitigation, and prevention efforts.</a:t>
            </a:r>
          </a:p>
          <a:p>
            <a:pPr marL="285750" indent="-285750">
              <a:buFont typeface="Wingdings" panose="05000000000000000000" pitchFamily="2" charset="2"/>
              <a:buChar char="q"/>
            </a:pPr>
            <a:r>
              <a:rPr lang="en-US" dirty="0"/>
              <a:t>Latest CWE List</a:t>
            </a:r>
          </a:p>
          <a:p>
            <a:endParaRPr lang="en-IN" dirty="0"/>
          </a:p>
        </p:txBody>
      </p:sp>
      <p:sp>
        <p:nvSpPr>
          <p:cNvPr id="5" name="Content Placeholder 4">
            <a:extLst>
              <a:ext uri="{FF2B5EF4-FFF2-40B4-BE49-F238E27FC236}">
                <a16:creationId xmlns:a16="http://schemas.microsoft.com/office/drawing/2014/main" id="{A251F222-373B-48E4-AAA1-ACE682FE7189}"/>
              </a:ext>
            </a:extLst>
          </p:cNvPr>
          <p:cNvSpPr>
            <a:spLocks noGrp="1"/>
          </p:cNvSpPr>
          <p:nvPr>
            <p:ph type="body" sz="quarter" idx="13"/>
          </p:nvPr>
        </p:nvSpPr>
        <p:spPr>
          <a:xfrm>
            <a:off x="7118721" y="1480424"/>
            <a:ext cx="2932113" cy="779700"/>
          </a:xfrm>
        </p:spPr>
        <p:txBody>
          <a:bodyPr/>
          <a:lstStyle/>
          <a:p>
            <a:r>
              <a:rPr lang="en-US" dirty="0"/>
              <a:t>CVSS –</a:t>
            </a:r>
          </a:p>
          <a:p>
            <a:r>
              <a:rPr lang="en-IN" sz="1400" dirty="0">
                <a:hlinkClick r:id="rId5"/>
              </a:rPr>
              <a:t>https://www.first.org/cvss/</a:t>
            </a:r>
            <a:endParaRPr lang="en-IN" sz="1400" dirty="0"/>
          </a:p>
        </p:txBody>
      </p:sp>
      <p:sp>
        <p:nvSpPr>
          <p:cNvPr id="10" name="Text Placeholder 9">
            <a:extLst>
              <a:ext uri="{FF2B5EF4-FFF2-40B4-BE49-F238E27FC236}">
                <a16:creationId xmlns:a16="http://schemas.microsoft.com/office/drawing/2014/main" id="{CAD9C144-D4DD-4800-8CD7-05F4A44EBB4A}"/>
              </a:ext>
            </a:extLst>
          </p:cNvPr>
          <p:cNvSpPr>
            <a:spLocks noGrp="1"/>
          </p:cNvSpPr>
          <p:nvPr>
            <p:ph type="body" sz="half" idx="17"/>
          </p:nvPr>
        </p:nvSpPr>
        <p:spPr/>
        <p:txBody>
          <a:bodyPr/>
          <a:lstStyle/>
          <a:p>
            <a:pPr marL="285750" indent="-285750">
              <a:buFont typeface="Wingdings" panose="05000000000000000000" pitchFamily="2" charset="2"/>
              <a:buChar char="q"/>
            </a:pPr>
            <a:r>
              <a:rPr lang="en-IN" b="0" i="0" dirty="0">
                <a:effectLst/>
              </a:rPr>
              <a:t>Common Vulnerability Scoring System</a:t>
            </a:r>
          </a:p>
          <a:p>
            <a:pPr marL="285750" indent="-285750">
              <a:buFont typeface="Wingdings" panose="05000000000000000000" pitchFamily="2" charset="2"/>
              <a:buChar char="q"/>
            </a:pPr>
            <a:r>
              <a:rPr lang="en-IN" dirty="0"/>
              <a:t>Released by </a:t>
            </a:r>
            <a:r>
              <a:rPr lang="en-IN" dirty="0" err="1"/>
              <a:t>First.Org</a:t>
            </a:r>
            <a:endParaRPr lang="en-IN" dirty="0"/>
          </a:p>
        </p:txBody>
      </p:sp>
      <p:graphicFrame>
        <p:nvGraphicFramePr>
          <p:cNvPr id="12" name="Object 11">
            <a:extLst>
              <a:ext uri="{FF2B5EF4-FFF2-40B4-BE49-F238E27FC236}">
                <a16:creationId xmlns:a16="http://schemas.microsoft.com/office/drawing/2014/main" id="{80CBB184-D341-443E-811D-805047CD26B3}"/>
              </a:ext>
            </a:extLst>
          </p:cNvPr>
          <p:cNvGraphicFramePr>
            <a:graphicFrameLocks noChangeAspect="1"/>
          </p:cNvGraphicFramePr>
          <p:nvPr>
            <p:extLst>
              <p:ext uri="{D42A27DB-BD31-4B8C-83A1-F6EECF244321}">
                <p14:modId xmlns:p14="http://schemas.microsoft.com/office/powerpoint/2010/main" val="3233101692"/>
              </p:ext>
            </p:extLst>
          </p:nvPr>
        </p:nvGraphicFramePr>
        <p:xfrm>
          <a:off x="4304852" y="5818188"/>
          <a:ext cx="773113" cy="438150"/>
        </p:xfrm>
        <a:graphic>
          <a:graphicData uri="http://schemas.openxmlformats.org/presentationml/2006/ole">
            <mc:AlternateContent xmlns:mc="http://schemas.openxmlformats.org/markup-compatibility/2006">
              <mc:Choice xmlns:v="urn:schemas-microsoft-com:vml" Requires="v">
                <p:oleObj spid="_x0000_s3113" name="Packager Shell Object" showAsIcon="1" r:id="rId6" imgW="773640" imgH="437760" progId="Package">
                  <p:embed/>
                </p:oleObj>
              </mc:Choice>
              <mc:Fallback>
                <p:oleObj name="Packager Shell Object" showAsIcon="1" r:id="rId6" imgW="773640" imgH="437760" progId="Package">
                  <p:embed/>
                  <p:pic>
                    <p:nvPicPr>
                      <p:cNvPr id="0" name=""/>
                      <p:cNvPicPr/>
                      <p:nvPr/>
                    </p:nvPicPr>
                    <p:blipFill>
                      <a:blip r:embed="rId7"/>
                      <a:stretch>
                        <a:fillRect/>
                      </a:stretch>
                    </p:blipFill>
                    <p:spPr>
                      <a:xfrm>
                        <a:off x="4304852" y="5818188"/>
                        <a:ext cx="773113" cy="438150"/>
                      </a:xfrm>
                      <a:prstGeom prst="rect">
                        <a:avLst/>
                      </a:prstGeom>
                    </p:spPr>
                  </p:pic>
                </p:oleObj>
              </mc:Fallback>
            </mc:AlternateContent>
          </a:graphicData>
        </a:graphic>
      </p:graphicFrame>
      <p:pic>
        <p:nvPicPr>
          <p:cNvPr id="14" name="Picture 13">
            <a:extLst>
              <a:ext uri="{FF2B5EF4-FFF2-40B4-BE49-F238E27FC236}">
                <a16:creationId xmlns:a16="http://schemas.microsoft.com/office/drawing/2014/main" id="{AEC5B36E-AB11-4A85-AD07-D08A732F884F}"/>
              </a:ext>
            </a:extLst>
          </p:cNvPr>
          <p:cNvPicPr>
            <a:picLocks noChangeAspect="1"/>
          </p:cNvPicPr>
          <p:nvPr/>
        </p:nvPicPr>
        <p:blipFill>
          <a:blip r:embed="rId8"/>
          <a:stretch>
            <a:fillRect/>
          </a:stretch>
        </p:blipFill>
        <p:spPr>
          <a:xfrm>
            <a:off x="186908" y="4071628"/>
            <a:ext cx="3381398" cy="1965635"/>
          </a:xfrm>
          <a:prstGeom prst="rect">
            <a:avLst/>
          </a:prstGeom>
        </p:spPr>
      </p:pic>
    </p:spTree>
    <p:extLst>
      <p:ext uri="{BB962C8B-B14F-4D97-AF65-F5344CB8AC3E}">
        <p14:creationId xmlns:p14="http://schemas.microsoft.com/office/powerpoint/2010/main" val="570644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341D3-E30F-41F5-96BC-6CC0A981F5BE}"/>
              </a:ext>
            </a:extLst>
          </p:cNvPr>
          <p:cNvSpPr>
            <a:spLocks noGrp="1"/>
          </p:cNvSpPr>
          <p:nvPr>
            <p:ph type="title"/>
          </p:nvPr>
        </p:nvSpPr>
        <p:spPr/>
        <p:txBody>
          <a:bodyPr/>
          <a:lstStyle/>
          <a:p>
            <a:r>
              <a:rPr lang="en-US" dirty="0"/>
              <a:t>Few more links…</a:t>
            </a:r>
            <a:endParaRPr lang="en-IN" dirty="0"/>
          </a:p>
        </p:txBody>
      </p:sp>
      <p:sp>
        <p:nvSpPr>
          <p:cNvPr id="3" name="Content Placeholder 2">
            <a:extLst>
              <a:ext uri="{FF2B5EF4-FFF2-40B4-BE49-F238E27FC236}">
                <a16:creationId xmlns:a16="http://schemas.microsoft.com/office/drawing/2014/main" id="{4747385B-8D68-4BE7-B858-88DA1FAC48B1}"/>
              </a:ext>
            </a:extLst>
          </p:cNvPr>
          <p:cNvSpPr>
            <a:spLocks noGrp="1"/>
          </p:cNvSpPr>
          <p:nvPr>
            <p:ph idx="1"/>
          </p:nvPr>
        </p:nvSpPr>
        <p:spPr/>
        <p:txBody>
          <a:bodyPr>
            <a:normAutofit/>
          </a:bodyPr>
          <a:lstStyle/>
          <a:p>
            <a:r>
              <a:rPr lang="it-IT" dirty="0"/>
              <a:t>CORS - </a:t>
            </a:r>
            <a:r>
              <a:rPr lang="it-IT" dirty="0">
                <a:hlinkClick r:id="rId2"/>
              </a:rPr>
              <a:t>https://www.tenable.com/blog/understanding-cross-origin-resource-sharing-vulnerabilities</a:t>
            </a:r>
            <a:endParaRPr lang="it-IT" dirty="0"/>
          </a:p>
          <a:p>
            <a:pPr marL="0" indent="0">
              <a:buNone/>
            </a:pPr>
            <a:endParaRPr lang="it-IT" dirty="0"/>
          </a:p>
          <a:p>
            <a:r>
              <a:rPr lang="it-IT" dirty="0"/>
              <a:t>PCI DSS - </a:t>
            </a:r>
            <a:r>
              <a:rPr lang="it-IT" dirty="0">
                <a:hlinkClick r:id="rId3"/>
              </a:rPr>
              <a:t>https://www.pcisecuritystandards.org/documents/PCI_DSS-QRG-v3_2_1.pdf</a:t>
            </a:r>
            <a:endParaRPr lang="it-IT" dirty="0"/>
          </a:p>
          <a:p>
            <a:pPr marL="0" indent="0">
              <a:buNone/>
            </a:pPr>
            <a:endParaRPr lang="it-IT" dirty="0"/>
          </a:p>
          <a:p>
            <a:r>
              <a:rPr lang="it-IT" dirty="0"/>
              <a:t>PKCS - </a:t>
            </a:r>
            <a:r>
              <a:rPr lang="it-IT" dirty="0">
                <a:hlinkClick r:id="rId4"/>
              </a:rPr>
              <a:t>https://en.wikipedia.org/wiki/PKCS</a:t>
            </a:r>
            <a:endParaRPr lang="it-IT" dirty="0"/>
          </a:p>
          <a:p>
            <a:pPr marL="0" indent="0">
              <a:buNone/>
            </a:pPr>
            <a:endParaRPr lang="it-IT" dirty="0"/>
          </a:p>
          <a:p>
            <a:r>
              <a:rPr lang="it-IT" dirty="0"/>
              <a:t>OWASP SAMM - </a:t>
            </a:r>
            <a:r>
              <a:rPr lang="it-IT" dirty="0">
                <a:hlinkClick r:id="rId5"/>
              </a:rPr>
              <a:t>https://owaspsamm.org/</a:t>
            </a:r>
            <a:endParaRPr lang="it-IT" dirty="0"/>
          </a:p>
          <a:p>
            <a:endParaRPr lang="en-IN" dirty="0"/>
          </a:p>
        </p:txBody>
      </p:sp>
    </p:spTree>
    <p:extLst>
      <p:ext uri="{BB962C8B-B14F-4D97-AF65-F5344CB8AC3E}">
        <p14:creationId xmlns:p14="http://schemas.microsoft.com/office/powerpoint/2010/main" val="81660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t>Jolly.trivedi@ltts.com</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DC570-72AC-45BE-BB60-458EBBAC8C19}"/>
              </a:ext>
            </a:extLst>
          </p:cNvPr>
          <p:cNvSpPr>
            <a:spLocks noGrp="1"/>
          </p:cNvSpPr>
          <p:nvPr>
            <p:ph type="title"/>
          </p:nvPr>
        </p:nvSpPr>
        <p:spPr>
          <a:xfrm>
            <a:off x="1011471" y="301215"/>
            <a:ext cx="9404723" cy="1400530"/>
          </a:xfrm>
        </p:spPr>
        <p:txBody>
          <a:bodyPr/>
          <a:lstStyle/>
          <a:p>
            <a:r>
              <a:rPr lang="en-US" sz="3200"/>
              <a:t>What is WebAppSec?</a:t>
            </a:r>
            <a:endParaRPr lang="ru-RU" sz="3200" dirty="0"/>
          </a:p>
        </p:txBody>
      </p:sp>
      <p:sp>
        <p:nvSpPr>
          <p:cNvPr id="4" name="Content Placeholder 3">
            <a:extLst>
              <a:ext uri="{FF2B5EF4-FFF2-40B4-BE49-F238E27FC236}">
                <a16:creationId xmlns:a16="http://schemas.microsoft.com/office/drawing/2014/main" id="{F27F38BD-4A89-4E45-A078-5E09836E17A7}"/>
              </a:ext>
            </a:extLst>
          </p:cNvPr>
          <p:cNvSpPr>
            <a:spLocks noGrp="1"/>
          </p:cNvSpPr>
          <p:nvPr>
            <p:ph idx="1"/>
          </p:nvPr>
        </p:nvSpPr>
        <p:spPr/>
        <p:txBody>
          <a:bodyPr/>
          <a:lstStyle/>
          <a:p>
            <a:r>
              <a:rPr lang="en-US" dirty="0"/>
              <a:t>Securing Web applications </a:t>
            </a:r>
          </a:p>
          <a:p>
            <a:r>
              <a:rPr lang="en-US" dirty="0"/>
              <a:t>Securing Web API </a:t>
            </a:r>
          </a:p>
          <a:p>
            <a:r>
              <a:rPr lang="en-US" dirty="0"/>
              <a:t>Securing Web Services</a:t>
            </a:r>
            <a:endParaRPr lang="en-IN" dirty="0"/>
          </a:p>
        </p:txBody>
      </p:sp>
    </p:spTree>
    <p:extLst>
      <p:ext uri="{BB962C8B-B14F-4D97-AF65-F5344CB8AC3E}">
        <p14:creationId xmlns:p14="http://schemas.microsoft.com/office/powerpoint/2010/main" val="70285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AB4EF-25BB-45AE-B95F-1C10EB273D4B}"/>
              </a:ext>
            </a:extLst>
          </p:cNvPr>
          <p:cNvSpPr>
            <a:spLocks noGrp="1"/>
          </p:cNvSpPr>
          <p:nvPr>
            <p:ph type="title"/>
          </p:nvPr>
        </p:nvSpPr>
        <p:spPr/>
        <p:txBody>
          <a:bodyPr/>
          <a:lstStyle/>
          <a:p>
            <a:r>
              <a:rPr lang="en-US" dirty="0"/>
              <a:t>Generic Web Application Set Up</a:t>
            </a:r>
            <a:endParaRPr lang="en-IN" dirty="0"/>
          </a:p>
        </p:txBody>
      </p:sp>
      <p:pic>
        <p:nvPicPr>
          <p:cNvPr id="7" name="Content Placeholder 6" descr="Diagram&#10;&#10;Description automatically generated">
            <a:extLst>
              <a:ext uri="{FF2B5EF4-FFF2-40B4-BE49-F238E27FC236}">
                <a16:creationId xmlns:a16="http://schemas.microsoft.com/office/drawing/2014/main" id="{7F9C89EC-6CCD-4C60-8A33-ABB04D3174F0}"/>
              </a:ext>
            </a:extLst>
          </p:cNvPr>
          <p:cNvPicPr>
            <a:picLocks noGrp="1" noChangeAspect="1"/>
          </p:cNvPicPr>
          <p:nvPr>
            <p:ph idx="1"/>
          </p:nvPr>
        </p:nvPicPr>
        <p:blipFill>
          <a:blip r:embed="rId2"/>
          <a:stretch>
            <a:fillRect/>
          </a:stretch>
        </p:blipFill>
        <p:spPr>
          <a:xfrm>
            <a:off x="646111" y="1508760"/>
            <a:ext cx="10463849" cy="4666104"/>
          </a:xfrm>
        </p:spPr>
      </p:pic>
    </p:spTree>
    <p:extLst>
      <p:ext uri="{BB962C8B-B14F-4D97-AF65-F5344CB8AC3E}">
        <p14:creationId xmlns:p14="http://schemas.microsoft.com/office/powerpoint/2010/main" val="2344324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66982-F44A-4A9F-82B4-F890B2EB93BE}"/>
              </a:ext>
            </a:extLst>
          </p:cNvPr>
          <p:cNvSpPr>
            <a:spLocks noGrp="1"/>
          </p:cNvSpPr>
          <p:nvPr>
            <p:ph type="title"/>
          </p:nvPr>
        </p:nvSpPr>
        <p:spPr/>
        <p:txBody>
          <a:bodyPr/>
          <a:lstStyle/>
          <a:p>
            <a:r>
              <a:rPr lang="en-US" dirty="0"/>
              <a:t>OWASP Web Application Security Risks / Vulnerabilities</a:t>
            </a:r>
            <a:endParaRPr lang="en-IN" dirty="0"/>
          </a:p>
        </p:txBody>
      </p:sp>
      <p:sp>
        <p:nvSpPr>
          <p:cNvPr id="3" name="Content Placeholder 2">
            <a:extLst>
              <a:ext uri="{FF2B5EF4-FFF2-40B4-BE49-F238E27FC236}">
                <a16:creationId xmlns:a16="http://schemas.microsoft.com/office/drawing/2014/main" id="{8C1283AA-4237-4BE6-9D85-1F8B18623413}"/>
              </a:ext>
            </a:extLst>
          </p:cNvPr>
          <p:cNvSpPr>
            <a:spLocks noGrp="1"/>
          </p:cNvSpPr>
          <p:nvPr>
            <p:ph idx="1"/>
          </p:nvPr>
        </p:nvSpPr>
        <p:spPr/>
        <p:txBody>
          <a:bodyPr>
            <a:normAutofit lnSpcReduction="10000"/>
          </a:bodyPr>
          <a:lstStyle/>
          <a:p>
            <a:r>
              <a:rPr lang="en-US" dirty="0"/>
              <a:t>Broken Access Control</a:t>
            </a:r>
          </a:p>
          <a:p>
            <a:r>
              <a:rPr lang="en-US" dirty="0"/>
              <a:t>Cryptographic Failures</a:t>
            </a:r>
          </a:p>
          <a:p>
            <a:r>
              <a:rPr lang="en-US" dirty="0"/>
              <a:t>Injection</a:t>
            </a:r>
          </a:p>
          <a:p>
            <a:r>
              <a:rPr lang="en-US" dirty="0"/>
              <a:t>Insecure Design</a:t>
            </a:r>
          </a:p>
          <a:p>
            <a:r>
              <a:rPr lang="en-US" dirty="0"/>
              <a:t>Security Misconfiguration</a:t>
            </a:r>
          </a:p>
          <a:p>
            <a:r>
              <a:rPr lang="en-US" dirty="0"/>
              <a:t>Vulnerable and Outdated Components</a:t>
            </a:r>
          </a:p>
          <a:p>
            <a:r>
              <a:rPr lang="en-US" dirty="0"/>
              <a:t>Identification and Authentication Failures</a:t>
            </a:r>
          </a:p>
          <a:p>
            <a:r>
              <a:rPr lang="en-US" dirty="0"/>
              <a:t>Software and Data Integrity Failures</a:t>
            </a:r>
          </a:p>
          <a:p>
            <a:r>
              <a:rPr lang="en-US" dirty="0"/>
              <a:t>Securing Logging and Monitoring Failures</a:t>
            </a:r>
          </a:p>
          <a:p>
            <a:r>
              <a:rPr lang="en-US" dirty="0"/>
              <a:t>Server-Side Request Forgery</a:t>
            </a:r>
            <a:endParaRPr lang="en-IN" dirty="0"/>
          </a:p>
        </p:txBody>
      </p:sp>
    </p:spTree>
    <p:extLst>
      <p:ext uri="{BB962C8B-B14F-4D97-AF65-F5344CB8AC3E}">
        <p14:creationId xmlns:p14="http://schemas.microsoft.com/office/powerpoint/2010/main" val="2757518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2EF3C-BCAD-4B50-BB4F-7411ACF323E0}"/>
              </a:ext>
            </a:extLst>
          </p:cNvPr>
          <p:cNvSpPr>
            <a:spLocks noGrp="1"/>
          </p:cNvSpPr>
          <p:nvPr>
            <p:ph type="title"/>
          </p:nvPr>
        </p:nvSpPr>
        <p:spPr/>
        <p:txBody>
          <a:bodyPr/>
          <a:lstStyle/>
          <a:p>
            <a:r>
              <a:rPr lang="en-US" dirty="0"/>
              <a:t>Broken Access Control</a:t>
            </a:r>
            <a:endParaRPr lang="en-IN" dirty="0"/>
          </a:p>
        </p:txBody>
      </p:sp>
      <p:sp>
        <p:nvSpPr>
          <p:cNvPr id="4" name="Text Placeholder 3">
            <a:extLst>
              <a:ext uri="{FF2B5EF4-FFF2-40B4-BE49-F238E27FC236}">
                <a16:creationId xmlns:a16="http://schemas.microsoft.com/office/drawing/2014/main" id="{E1E8E2B5-7C2A-4DD6-B6B1-5673E64ACA37}"/>
              </a:ext>
            </a:extLst>
          </p:cNvPr>
          <p:cNvSpPr>
            <a:spLocks noGrp="1"/>
          </p:cNvSpPr>
          <p:nvPr>
            <p:ph type="body" idx="1"/>
          </p:nvPr>
        </p:nvSpPr>
        <p:spPr/>
        <p:txBody>
          <a:bodyPr/>
          <a:lstStyle/>
          <a:p>
            <a:r>
              <a:rPr lang="en-US" dirty="0"/>
              <a:t>Vulnerabilities</a:t>
            </a:r>
            <a:endParaRPr lang="en-IN" dirty="0"/>
          </a:p>
        </p:txBody>
      </p:sp>
      <p:sp>
        <p:nvSpPr>
          <p:cNvPr id="7" name="Text Placeholder 6">
            <a:extLst>
              <a:ext uri="{FF2B5EF4-FFF2-40B4-BE49-F238E27FC236}">
                <a16:creationId xmlns:a16="http://schemas.microsoft.com/office/drawing/2014/main" id="{1F60D995-252B-48B2-946F-A00467F83669}"/>
              </a:ext>
            </a:extLst>
          </p:cNvPr>
          <p:cNvSpPr>
            <a:spLocks noGrp="1"/>
          </p:cNvSpPr>
          <p:nvPr>
            <p:ph type="body" sz="half" idx="15"/>
          </p:nvPr>
        </p:nvSpPr>
        <p:spPr/>
        <p:txBody>
          <a:bodyPr/>
          <a:lstStyle/>
          <a:p>
            <a:pPr marL="285750" indent="-285750">
              <a:buFont typeface="Arial" panose="020B0604020202020204" pitchFamily="34" charset="0"/>
              <a:buChar char="•"/>
            </a:pPr>
            <a:r>
              <a:rPr lang="en-US" b="0" i="0" dirty="0">
                <a:effectLst/>
                <a:latin typeface="Roboto" panose="02000000000000000000" pitchFamily="2" charset="0"/>
              </a:rPr>
              <a:t>Violation of the principle of least privilege</a:t>
            </a:r>
          </a:p>
          <a:p>
            <a:pPr marL="285750" indent="-285750">
              <a:buFont typeface="Arial" panose="020B0604020202020204" pitchFamily="34" charset="0"/>
              <a:buChar char="•"/>
            </a:pPr>
            <a:r>
              <a:rPr lang="en-US" b="0" i="0" dirty="0">
                <a:effectLst/>
                <a:latin typeface="Roboto" panose="02000000000000000000" pitchFamily="2" charset="0"/>
              </a:rPr>
              <a:t>Bypassing access control checks by modifying the URL</a:t>
            </a:r>
            <a:endParaRPr lang="en-US" dirty="0">
              <a:latin typeface="Roboto" panose="02000000000000000000" pitchFamily="2" charset="0"/>
            </a:endParaRPr>
          </a:p>
          <a:p>
            <a:pPr marL="285750" indent="-285750">
              <a:buFont typeface="Arial" panose="020B0604020202020204" pitchFamily="34" charset="0"/>
              <a:buChar char="•"/>
            </a:pPr>
            <a:r>
              <a:rPr lang="en-US" b="0" i="0" dirty="0">
                <a:effectLst/>
                <a:latin typeface="Roboto" panose="02000000000000000000" pitchFamily="2" charset="0"/>
              </a:rPr>
              <a:t>Permitting viewing or editing someone else's account</a:t>
            </a:r>
          </a:p>
          <a:p>
            <a:pPr marL="285750" indent="-285750">
              <a:buFont typeface="Arial" panose="020B0604020202020204" pitchFamily="34" charset="0"/>
              <a:buChar char="•"/>
            </a:pPr>
            <a:r>
              <a:rPr lang="en-IN" b="0" i="0" dirty="0">
                <a:effectLst/>
                <a:latin typeface="Roboto" panose="02000000000000000000" pitchFamily="2" charset="0"/>
              </a:rPr>
              <a:t>Elevation of privilege</a:t>
            </a:r>
            <a:endParaRPr lang="en-US" dirty="0">
              <a:latin typeface="Roboto" panose="02000000000000000000" pitchFamily="2" charset="0"/>
            </a:endParaRPr>
          </a:p>
          <a:p>
            <a:pPr marL="285750" indent="-285750">
              <a:buFont typeface="Arial" panose="020B0604020202020204" pitchFamily="34" charset="0"/>
              <a:buChar char="•"/>
            </a:pPr>
            <a:r>
              <a:rPr lang="en-IN" b="0" i="0" dirty="0">
                <a:effectLst/>
                <a:latin typeface="Roboto" panose="02000000000000000000" pitchFamily="2" charset="0"/>
              </a:rPr>
              <a:t>Metadata manipulation</a:t>
            </a:r>
            <a:endParaRPr lang="en-US" b="0" i="0" dirty="0">
              <a:effectLst/>
              <a:latin typeface="Roboto" panose="02000000000000000000" pitchFamily="2" charset="0"/>
            </a:endParaRPr>
          </a:p>
          <a:p>
            <a:pPr marL="285750" indent="-285750">
              <a:buFont typeface="Arial" panose="020B0604020202020204" pitchFamily="34" charset="0"/>
              <a:buChar char="•"/>
            </a:pPr>
            <a:r>
              <a:rPr lang="en-US" b="0" i="0" dirty="0">
                <a:effectLst/>
                <a:latin typeface="Roboto" panose="02000000000000000000" pitchFamily="2" charset="0"/>
              </a:rPr>
              <a:t>Force browsing to authenticated pages </a:t>
            </a:r>
            <a:endParaRPr lang="en-IN" dirty="0"/>
          </a:p>
        </p:txBody>
      </p:sp>
      <p:sp>
        <p:nvSpPr>
          <p:cNvPr id="5" name="Text Placeholder 4">
            <a:extLst>
              <a:ext uri="{FF2B5EF4-FFF2-40B4-BE49-F238E27FC236}">
                <a16:creationId xmlns:a16="http://schemas.microsoft.com/office/drawing/2014/main" id="{66032658-0780-4EFE-AAAB-09A4E1144A01}"/>
              </a:ext>
            </a:extLst>
          </p:cNvPr>
          <p:cNvSpPr>
            <a:spLocks noGrp="1"/>
          </p:cNvSpPr>
          <p:nvPr>
            <p:ph type="body" sz="quarter" idx="3"/>
          </p:nvPr>
        </p:nvSpPr>
        <p:spPr/>
        <p:txBody>
          <a:bodyPr/>
          <a:lstStyle/>
          <a:p>
            <a:r>
              <a:rPr lang="en-US" dirty="0"/>
              <a:t>Prevention</a:t>
            </a:r>
            <a:endParaRPr lang="en-IN" dirty="0"/>
          </a:p>
        </p:txBody>
      </p:sp>
      <p:sp>
        <p:nvSpPr>
          <p:cNvPr id="8" name="Text Placeholder 7">
            <a:extLst>
              <a:ext uri="{FF2B5EF4-FFF2-40B4-BE49-F238E27FC236}">
                <a16:creationId xmlns:a16="http://schemas.microsoft.com/office/drawing/2014/main" id="{ABE8DEBB-D84F-4C69-BD66-C8F09CE00B09}"/>
              </a:ext>
            </a:extLst>
          </p:cNvPr>
          <p:cNvSpPr>
            <a:spLocks noGrp="1"/>
          </p:cNvSpPr>
          <p:nvPr>
            <p:ph type="body" sz="half" idx="16"/>
          </p:nvPr>
        </p:nvSpPr>
        <p:spPr/>
        <p:txBody>
          <a:bodyPr/>
          <a:lstStyle/>
          <a:p>
            <a:pPr marL="285750" indent="-285750">
              <a:buFont typeface="Arial" panose="020B0604020202020204" pitchFamily="34" charset="0"/>
              <a:buChar char="•"/>
            </a:pPr>
            <a:r>
              <a:rPr lang="en-US" b="0" i="0" dirty="0">
                <a:effectLst/>
                <a:latin typeface="Roboto" panose="02000000000000000000" pitchFamily="2" charset="0"/>
              </a:rPr>
              <a:t>Except for public resources, deny by default</a:t>
            </a:r>
          </a:p>
          <a:p>
            <a:pPr marL="285750" indent="-285750">
              <a:buFont typeface="Arial" panose="020B0604020202020204" pitchFamily="34" charset="0"/>
              <a:buChar char="•"/>
            </a:pPr>
            <a:r>
              <a:rPr lang="en-US" b="0" i="0" dirty="0">
                <a:effectLst/>
                <a:latin typeface="Roboto" panose="02000000000000000000" pitchFamily="2" charset="0"/>
              </a:rPr>
              <a:t>minimizing Cross-Origin Resource Sharing (CORS) usage</a:t>
            </a:r>
            <a:endParaRPr lang="en-US" dirty="0">
              <a:latin typeface="Roboto" panose="02000000000000000000" pitchFamily="2" charset="0"/>
            </a:endParaRPr>
          </a:p>
          <a:p>
            <a:pPr marL="285750" indent="-285750">
              <a:buFont typeface="Arial" panose="020B0604020202020204" pitchFamily="34" charset="0"/>
              <a:buChar char="•"/>
            </a:pPr>
            <a:r>
              <a:rPr lang="en-US" b="0" i="0" dirty="0">
                <a:effectLst/>
                <a:latin typeface="Roboto" panose="02000000000000000000" pitchFamily="2" charset="0"/>
              </a:rPr>
              <a:t>Disable web server directory listing</a:t>
            </a:r>
          </a:p>
          <a:p>
            <a:pPr marL="285750" indent="-285750">
              <a:buFont typeface="Arial" panose="020B0604020202020204" pitchFamily="34" charset="0"/>
              <a:buChar char="•"/>
            </a:pPr>
            <a:r>
              <a:rPr lang="en-US" b="0" i="0" dirty="0">
                <a:effectLst/>
                <a:latin typeface="Roboto" panose="02000000000000000000" pitchFamily="2" charset="0"/>
              </a:rPr>
              <a:t>Log access control failures, alert admins when appropriate </a:t>
            </a:r>
          </a:p>
          <a:p>
            <a:pPr marL="285750" indent="-285750">
              <a:buFont typeface="Arial" panose="020B0604020202020204" pitchFamily="34" charset="0"/>
              <a:buChar char="•"/>
            </a:pPr>
            <a:r>
              <a:rPr lang="en-US" dirty="0">
                <a:latin typeface="Roboto" panose="02000000000000000000" pitchFamily="2" charset="0"/>
              </a:rPr>
              <a:t>JWT tokens should be invalidated on the server after logout.</a:t>
            </a:r>
            <a:endParaRPr lang="en-IN" dirty="0">
              <a:latin typeface="Roboto" panose="02000000000000000000" pitchFamily="2" charset="0"/>
            </a:endParaRPr>
          </a:p>
        </p:txBody>
      </p:sp>
      <p:sp>
        <p:nvSpPr>
          <p:cNvPr id="6" name="Text Placeholder 5">
            <a:extLst>
              <a:ext uri="{FF2B5EF4-FFF2-40B4-BE49-F238E27FC236}">
                <a16:creationId xmlns:a16="http://schemas.microsoft.com/office/drawing/2014/main" id="{E484D680-F14B-411E-9497-7D651E45B279}"/>
              </a:ext>
            </a:extLst>
          </p:cNvPr>
          <p:cNvSpPr>
            <a:spLocks noGrp="1"/>
          </p:cNvSpPr>
          <p:nvPr>
            <p:ph type="body" sz="quarter" idx="13"/>
          </p:nvPr>
        </p:nvSpPr>
        <p:spPr/>
        <p:txBody>
          <a:bodyPr/>
          <a:lstStyle/>
          <a:p>
            <a:r>
              <a:rPr lang="en-US" dirty="0"/>
              <a:t>Linked CWE</a:t>
            </a:r>
            <a:endParaRPr lang="en-IN" dirty="0"/>
          </a:p>
        </p:txBody>
      </p:sp>
      <p:sp>
        <p:nvSpPr>
          <p:cNvPr id="9" name="Text Placeholder 8">
            <a:extLst>
              <a:ext uri="{FF2B5EF4-FFF2-40B4-BE49-F238E27FC236}">
                <a16:creationId xmlns:a16="http://schemas.microsoft.com/office/drawing/2014/main" id="{1B7F5955-8D4F-4F28-8E9B-D5EB907011F0}"/>
              </a:ext>
            </a:extLst>
          </p:cNvPr>
          <p:cNvSpPr>
            <a:spLocks noGrp="1"/>
          </p:cNvSpPr>
          <p:nvPr>
            <p:ph type="body" sz="half" idx="17"/>
          </p:nvPr>
        </p:nvSpPr>
        <p:spPr/>
        <p:txBody>
          <a:bodyPr/>
          <a:lstStyle/>
          <a:p>
            <a:pPr marL="285750" indent="-285750">
              <a:buFont typeface="Arial" panose="020B0604020202020204" pitchFamily="34" charset="0"/>
              <a:buChar char="•"/>
            </a:pPr>
            <a:r>
              <a:rPr lang="en-US" dirty="0">
                <a:hlinkClick r:id="rId2"/>
              </a:rPr>
              <a:t>CWE-200</a:t>
            </a:r>
            <a:endParaRPr lang="en-US" dirty="0"/>
          </a:p>
          <a:p>
            <a:pPr marL="285750" indent="-285750">
              <a:buFont typeface="Arial" panose="020B0604020202020204" pitchFamily="34" charset="0"/>
              <a:buChar char="•"/>
            </a:pPr>
            <a:r>
              <a:rPr lang="en-US" dirty="0">
                <a:hlinkClick r:id="rId3"/>
              </a:rPr>
              <a:t>CWE-35</a:t>
            </a:r>
            <a:endParaRPr lang="en-US" dirty="0"/>
          </a:p>
          <a:p>
            <a:pPr marL="285750" indent="-285750">
              <a:buFont typeface="Arial" panose="020B0604020202020204" pitchFamily="34" charset="0"/>
              <a:buChar char="•"/>
            </a:pPr>
            <a:r>
              <a:rPr lang="en-US" dirty="0">
                <a:hlinkClick r:id="rId4"/>
              </a:rPr>
              <a:t>CWE-284</a:t>
            </a:r>
            <a:endParaRPr lang="en-IN" dirty="0"/>
          </a:p>
        </p:txBody>
      </p:sp>
    </p:spTree>
    <p:extLst>
      <p:ext uri="{BB962C8B-B14F-4D97-AF65-F5344CB8AC3E}">
        <p14:creationId xmlns:p14="http://schemas.microsoft.com/office/powerpoint/2010/main" val="3763453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14CCA-DFB5-4FB3-BA71-2F62731A3F8C}"/>
              </a:ext>
            </a:extLst>
          </p:cNvPr>
          <p:cNvSpPr>
            <a:spLocks noGrp="1"/>
          </p:cNvSpPr>
          <p:nvPr>
            <p:ph type="title"/>
          </p:nvPr>
        </p:nvSpPr>
        <p:spPr>
          <a:xfrm>
            <a:off x="646111" y="452718"/>
            <a:ext cx="9404723" cy="824937"/>
          </a:xfrm>
        </p:spPr>
        <p:txBody>
          <a:bodyPr/>
          <a:lstStyle/>
          <a:p>
            <a:r>
              <a:rPr lang="en-US" dirty="0"/>
              <a:t>Cryptographic Failures</a:t>
            </a:r>
            <a:endParaRPr lang="en-IN" dirty="0"/>
          </a:p>
        </p:txBody>
      </p:sp>
      <p:sp>
        <p:nvSpPr>
          <p:cNvPr id="3" name="Text Placeholder 2">
            <a:extLst>
              <a:ext uri="{FF2B5EF4-FFF2-40B4-BE49-F238E27FC236}">
                <a16:creationId xmlns:a16="http://schemas.microsoft.com/office/drawing/2014/main" id="{3D11C9CE-02B2-442C-BED9-99C4CA26A3DA}"/>
              </a:ext>
            </a:extLst>
          </p:cNvPr>
          <p:cNvSpPr>
            <a:spLocks noGrp="1"/>
          </p:cNvSpPr>
          <p:nvPr>
            <p:ph type="body" idx="1"/>
          </p:nvPr>
        </p:nvSpPr>
        <p:spPr>
          <a:xfrm>
            <a:off x="632947" y="1306883"/>
            <a:ext cx="2946866" cy="398745"/>
          </a:xfrm>
        </p:spPr>
        <p:txBody>
          <a:bodyPr/>
          <a:lstStyle/>
          <a:p>
            <a:r>
              <a:rPr lang="en-US" dirty="0"/>
              <a:t>Vulnerabilities</a:t>
            </a:r>
            <a:endParaRPr lang="en-IN" dirty="0"/>
          </a:p>
        </p:txBody>
      </p:sp>
      <p:sp>
        <p:nvSpPr>
          <p:cNvPr id="4" name="Text Placeholder 3">
            <a:extLst>
              <a:ext uri="{FF2B5EF4-FFF2-40B4-BE49-F238E27FC236}">
                <a16:creationId xmlns:a16="http://schemas.microsoft.com/office/drawing/2014/main" id="{38F0564D-2EEA-40B8-A028-CE09145D73DE}"/>
              </a:ext>
            </a:extLst>
          </p:cNvPr>
          <p:cNvSpPr>
            <a:spLocks noGrp="1"/>
          </p:cNvSpPr>
          <p:nvPr>
            <p:ph type="body" sz="half" idx="15"/>
          </p:nvPr>
        </p:nvSpPr>
        <p:spPr>
          <a:xfrm>
            <a:off x="652463" y="1828801"/>
            <a:ext cx="2927350" cy="4427538"/>
          </a:xfrm>
        </p:spPr>
        <p:txBody>
          <a:bodyPr>
            <a:normAutofit fontScale="92500" lnSpcReduction="10000"/>
          </a:bodyPr>
          <a:lstStyle/>
          <a:p>
            <a:pPr marL="285750" indent="-285750">
              <a:buFont typeface="Wingdings" panose="05000000000000000000" pitchFamily="2" charset="2"/>
              <a:buChar char="q"/>
            </a:pPr>
            <a:r>
              <a:rPr lang="en-US" dirty="0"/>
              <a:t>Data transmitted in clear text</a:t>
            </a:r>
          </a:p>
          <a:p>
            <a:pPr marL="285750" indent="-285750">
              <a:buFont typeface="Wingdings" panose="05000000000000000000" pitchFamily="2" charset="2"/>
              <a:buChar char="q"/>
            </a:pPr>
            <a:r>
              <a:rPr lang="en-US" dirty="0"/>
              <a:t>Use of old or weak cryptographic algorithms or protocols </a:t>
            </a:r>
          </a:p>
          <a:p>
            <a:pPr marL="285750" indent="-285750">
              <a:buFont typeface="Wingdings" panose="05000000000000000000" pitchFamily="2" charset="2"/>
              <a:buChar char="q"/>
            </a:pPr>
            <a:r>
              <a:rPr lang="en-US" dirty="0"/>
              <a:t>Default crypto keys in use</a:t>
            </a:r>
          </a:p>
          <a:p>
            <a:pPr marL="285750" indent="-285750">
              <a:buFont typeface="Wingdings" panose="05000000000000000000" pitchFamily="2" charset="2"/>
              <a:buChar char="q"/>
            </a:pPr>
            <a:r>
              <a:rPr lang="en-US" dirty="0"/>
              <a:t>Weak crypto keys generated or re-used</a:t>
            </a:r>
          </a:p>
          <a:p>
            <a:pPr marL="285750" indent="-285750">
              <a:buFont typeface="Wingdings" panose="05000000000000000000" pitchFamily="2" charset="2"/>
              <a:buChar char="q"/>
            </a:pPr>
            <a:r>
              <a:rPr lang="en-US" dirty="0"/>
              <a:t>Invalid server certificate </a:t>
            </a:r>
          </a:p>
          <a:p>
            <a:pPr marL="285750" indent="-285750">
              <a:buFont typeface="Wingdings" panose="05000000000000000000" pitchFamily="2" charset="2"/>
              <a:buChar char="q"/>
            </a:pPr>
            <a:r>
              <a:rPr lang="en-US" dirty="0"/>
              <a:t>passwords being used as cryptographic keys in absence of a password base key derivation function</a:t>
            </a:r>
          </a:p>
          <a:p>
            <a:pPr marL="285750" indent="-285750">
              <a:buFont typeface="Wingdings" panose="05000000000000000000" pitchFamily="2" charset="2"/>
              <a:buChar char="q"/>
            </a:pPr>
            <a:r>
              <a:rPr lang="en-US" dirty="0"/>
              <a:t>Use of deprecated hash functions such as MD5 or SHA1</a:t>
            </a:r>
          </a:p>
          <a:p>
            <a:pPr marL="285750" indent="-285750">
              <a:buFont typeface="Wingdings" panose="05000000000000000000" pitchFamily="2" charset="2"/>
              <a:buChar char="q"/>
            </a:pPr>
            <a:r>
              <a:rPr lang="en-US" dirty="0"/>
              <a:t>Use of deprecated cryptographic padding methods such as PKCS number 1 v1.5</a:t>
            </a:r>
            <a:endParaRPr lang="en-IN" dirty="0"/>
          </a:p>
        </p:txBody>
      </p:sp>
      <p:sp>
        <p:nvSpPr>
          <p:cNvPr id="5" name="Text Placeholder 4">
            <a:extLst>
              <a:ext uri="{FF2B5EF4-FFF2-40B4-BE49-F238E27FC236}">
                <a16:creationId xmlns:a16="http://schemas.microsoft.com/office/drawing/2014/main" id="{DDB9C9C5-5289-4419-8BCD-4E2764882A41}"/>
              </a:ext>
            </a:extLst>
          </p:cNvPr>
          <p:cNvSpPr>
            <a:spLocks noGrp="1"/>
          </p:cNvSpPr>
          <p:nvPr>
            <p:ph type="body" sz="quarter" idx="3"/>
          </p:nvPr>
        </p:nvSpPr>
        <p:spPr>
          <a:xfrm>
            <a:off x="3873106" y="1292269"/>
            <a:ext cx="2936241" cy="398745"/>
          </a:xfrm>
        </p:spPr>
        <p:txBody>
          <a:bodyPr/>
          <a:lstStyle/>
          <a:p>
            <a:r>
              <a:rPr lang="en-US" dirty="0"/>
              <a:t>Prevention</a:t>
            </a:r>
            <a:endParaRPr lang="en-IN" dirty="0"/>
          </a:p>
        </p:txBody>
      </p:sp>
      <p:sp>
        <p:nvSpPr>
          <p:cNvPr id="6" name="Text Placeholder 5">
            <a:extLst>
              <a:ext uri="{FF2B5EF4-FFF2-40B4-BE49-F238E27FC236}">
                <a16:creationId xmlns:a16="http://schemas.microsoft.com/office/drawing/2014/main" id="{14465023-C1D4-47C9-90F7-3C2DF7C3AF11}"/>
              </a:ext>
            </a:extLst>
          </p:cNvPr>
          <p:cNvSpPr>
            <a:spLocks noGrp="1"/>
          </p:cNvSpPr>
          <p:nvPr>
            <p:ph type="body" sz="half" idx="16"/>
          </p:nvPr>
        </p:nvSpPr>
        <p:spPr>
          <a:xfrm>
            <a:off x="3873106" y="1828801"/>
            <a:ext cx="2946794" cy="4427538"/>
          </a:xfrm>
        </p:spPr>
        <p:txBody>
          <a:bodyPr>
            <a:normAutofit fontScale="92500"/>
          </a:bodyPr>
          <a:lstStyle/>
          <a:p>
            <a:pPr marL="285750" indent="-285750">
              <a:buFont typeface="Wingdings" panose="05000000000000000000" pitchFamily="2" charset="2"/>
              <a:buChar char="q"/>
            </a:pPr>
            <a:r>
              <a:rPr lang="en-US" dirty="0"/>
              <a:t>Discard sensitive data as soon as possible</a:t>
            </a:r>
          </a:p>
          <a:p>
            <a:pPr marL="285750" indent="-285750">
              <a:buFont typeface="Wingdings" panose="05000000000000000000" pitchFamily="2" charset="2"/>
              <a:buChar char="q"/>
            </a:pPr>
            <a:r>
              <a:rPr lang="en-US" b="0" i="0" dirty="0">
                <a:effectLst/>
              </a:rPr>
              <a:t>use PCI DSS compliant tokenization or truncation.</a:t>
            </a:r>
          </a:p>
          <a:p>
            <a:pPr marL="285750" indent="-285750">
              <a:buFont typeface="Wingdings" panose="05000000000000000000" pitchFamily="2" charset="2"/>
              <a:buChar char="q"/>
            </a:pPr>
            <a:r>
              <a:rPr lang="en-US" b="0" i="0" dirty="0">
                <a:effectLst/>
              </a:rPr>
              <a:t>Make sure to encrypt all sensitive data at rest.</a:t>
            </a:r>
          </a:p>
          <a:p>
            <a:pPr marL="285750" indent="-285750">
              <a:buFont typeface="Wingdings" panose="05000000000000000000" pitchFamily="2" charset="2"/>
              <a:buChar char="q"/>
            </a:pPr>
            <a:r>
              <a:rPr lang="en-US" b="0" i="0" dirty="0">
                <a:effectLst/>
              </a:rPr>
              <a:t>Ensure up-to-date and strong standard algorithms, protocols, and keys are in place</a:t>
            </a:r>
            <a:endParaRPr lang="en-US" dirty="0"/>
          </a:p>
          <a:p>
            <a:pPr marL="285750" indent="-285750">
              <a:buFont typeface="Wingdings" panose="05000000000000000000" pitchFamily="2" charset="2"/>
              <a:buChar char="q"/>
            </a:pPr>
            <a:r>
              <a:rPr lang="en-US" b="0" i="0" dirty="0">
                <a:effectLst/>
              </a:rPr>
              <a:t>Encrypt all data in transit with secure protocols such as TLS</a:t>
            </a:r>
          </a:p>
          <a:p>
            <a:pPr marL="285750" indent="-285750">
              <a:buFont typeface="Wingdings" panose="05000000000000000000" pitchFamily="2" charset="2"/>
              <a:buChar char="q"/>
            </a:pPr>
            <a:r>
              <a:rPr lang="en-US" dirty="0"/>
              <a:t>Disable</a:t>
            </a:r>
            <a:r>
              <a:rPr lang="en-US" b="0" i="0" dirty="0">
                <a:effectLst/>
              </a:rPr>
              <a:t> caching for response that contain sensitive data.</a:t>
            </a:r>
          </a:p>
          <a:p>
            <a:pPr marL="285750" indent="-285750">
              <a:buFont typeface="Wingdings" panose="05000000000000000000" pitchFamily="2" charset="2"/>
              <a:buChar char="q"/>
            </a:pPr>
            <a:r>
              <a:rPr lang="en-US" b="0" i="0" dirty="0">
                <a:effectLst/>
              </a:rPr>
              <a:t>Do not use legacy protocols such as FTP and SMTP for transporting sensitive data.</a:t>
            </a:r>
          </a:p>
          <a:p>
            <a:endParaRPr lang="en-IN" dirty="0"/>
          </a:p>
        </p:txBody>
      </p:sp>
      <p:sp>
        <p:nvSpPr>
          <p:cNvPr id="7" name="Text Placeholder 6">
            <a:extLst>
              <a:ext uri="{FF2B5EF4-FFF2-40B4-BE49-F238E27FC236}">
                <a16:creationId xmlns:a16="http://schemas.microsoft.com/office/drawing/2014/main" id="{453E6A46-BDDF-4439-B154-9792F8DD0B98}"/>
              </a:ext>
            </a:extLst>
          </p:cNvPr>
          <p:cNvSpPr>
            <a:spLocks noGrp="1"/>
          </p:cNvSpPr>
          <p:nvPr>
            <p:ph type="body" sz="quarter" idx="13"/>
          </p:nvPr>
        </p:nvSpPr>
        <p:spPr/>
        <p:txBody>
          <a:bodyPr/>
          <a:lstStyle/>
          <a:p>
            <a:r>
              <a:rPr lang="en-US" dirty="0"/>
              <a:t>Linked CWE</a:t>
            </a:r>
            <a:endParaRPr lang="en-IN" dirty="0"/>
          </a:p>
        </p:txBody>
      </p:sp>
      <p:sp>
        <p:nvSpPr>
          <p:cNvPr id="8" name="Text Placeholder 7">
            <a:extLst>
              <a:ext uri="{FF2B5EF4-FFF2-40B4-BE49-F238E27FC236}">
                <a16:creationId xmlns:a16="http://schemas.microsoft.com/office/drawing/2014/main" id="{43D6100C-64CE-43A6-A9AA-BCC59F2617B3}"/>
              </a:ext>
            </a:extLst>
          </p:cNvPr>
          <p:cNvSpPr>
            <a:spLocks noGrp="1"/>
          </p:cNvSpPr>
          <p:nvPr>
            <p:ph type="body" sz="half" idx="17"/>
          </p:nvPr>
        </p:nvSpPr>
        <p:spPr/>
        <p:txBody>
          <a:bodyPr/>
          <a:lstStyle/>
          <a:p>
            <a:r>
              <a:rPr lang="en-US" dirty="0"/>
              <a:t>CWE-259</a:t>
            </a:r>
          </a:p>
          <a:p>
            <a:r>
              <a:rPr lang="en-US" dirty="0"/>
              <a:t>CWE-327</a:t>
            </a:r>
          </a:p>
          <a:p>
            <a:r>
              <a:rPr lang="en-US" dirty="0"/>
              <a:t>CWE-331</a:t>
            </a:r>
          </a:p>
        </p:txBody>
      </p:sp>
    </p:spTree>
    <p:extLst>
      <p:ext uri="{BB962C8B-B14F-4D97-AF65-F5344CB8AC3E}">
        <p14:creationId xmlns:p14="http://schemas.microsoft.com/office/powerpoint/2010/main" val="826372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5231-490C-4924-BECD-94BC96C16736}"/>
              </a:ext>
            </a:extLst>
          </p:cNvPr>
          <p:cNvSpPr>
            <a:spLocks noGrp="1"/>
          </p:cNvSpPr>
          <p:nvPr>
            <p:ph type="title"/>
          </p:nvPr>
        </p:nvSpPr>
        <p:spPr>
          <a:xfrm>
            <a:off x="646111" y="452718"/>
            <a:ext cx="9404723" cy="1002861"/>
          </a:xfrm>
        </p:spPr>
        <p:txBody>
          <a:bodyPr/>
          <a:lstStyle/>
          <a:p>
            <a:r>
              <a:rPr lang="en-US" dirty="0"/>
              <a:t>Injection</a:t>
            </a:r>
            <a:endParaRPr lang="en-IN" dirty="0"/>
          </a:p>
        </p:txBody>
      </p:sp>
      <p:sp>
        <p:nvSpPr>
          <p:cNvPr id="3" name="Text Placeholder 2">
            <a:extLst>
              <a:ext uri="{FF2B5EF4-FFF2-40B4-BE49-F238E27FC236}">
                <a16:creationId xmlns:a16="http://schemas.microsoft.com/office/drawing/2014/main" id="{14074A39-09D9-4052-8CAA-435E0CCF2A52}"/>
              </a:ext>
            </a:extLst>
          </p:cNvPr>
          <p:cNvSpPr>
            <a:spLocks noGrp="1"/>
          </p:cNvSpPr>
          <p:nvPr>
            <p:ph type="body" idx="1"/>
          </p:nvPr>
        </p:nvSpPr>
        <p:spPr>
          <a:xfrm>
            <a:off x="631993" y="1565117"/>
            <a:ext cx="2946866" cy="576262"/>
          </a:xfrm>
        </p:spPr>
        <p:txBody>
          <a:bodyPr/>
          <a:lstStyle/>
          <a:p>
            <a:r>
              <a:rPr lang="en-US" dirty="0"/>
              <a:t>Cause</a:t>
            </a:r>
            <a:endParaRPr lang="en-IN" dirty="0"/>
          </a:p>
        </p:txBody>
      </p:sp>
      <p:sp>
        <p:nvSpPr>
          <p:cNvPr id="4" name="Text Placeholder 3">
            <a:extLst>
              <a:ext uri="{FF2B5EF4-FFF2-40B4-BE49-F238E27FC236}">
                <a16:creationId xmlns:a16="http://schemas.microsoft.com/office/drawing/2014/main" id="{9E461825-CAF8-47E3-BFA4-A7E5B23DFC8D}"/>
              </a:ext>
            </a:extLst>
          </p:cNvPr>
          <p:cNvSpPr>
            <a:spLocks noGrp="1"/>
          </p:cNvSpPr>
          <p:nvPr>
            <p:ph type="body" sz="half" idx="15"/>
          </p:nvPr>
        </p:nvSpPr>
        <p:spPr>
          <a:xfrm>
            <a:off x="652463" y="2250917"/>
            <a:ext cx="2927350" cy="4005421"/>
          </a:xfrm>
        </p:spPr>
        <p:txBody>
          <a:bodyPr>
            <a:normAutofit/>
          </a:bodyPr>
          <a:lstStyle/>
          <a:p>
            <a:pPr marL="285750" indent="-285750">
              <a:buFont typeface="Wingdings" panose="05000000000000000000" pitchFamily="2" charset="2"/>
              <a:buChar char="q"/>
            </a:pPr>
            <a:r>
              <a:rPr lang="en-US" b="0" i="0" dirty="0">
                <a:effectLst/>
              </a:rPr>
              <a:t>User-supplied data is not validated, filtered, or sanitized by the application</a:t>
            </a:r>
          </a:p>
          <a:p>
            <a:pPr marL="285750" indent="-285750">
              <a:buFont typeface="Wingdings" panose="05000000000000000000" pitchFamily="2" charset="2"/>
              <a:buChar char="q"/>
            </a:pPr>
            <a:r>
              <a:rPr lang="en-US" b="0" i="0" dirty="0">
                <a:effectLst/>
              </a:rPr>
              <a:t>Dynamic queries or non-parameterized calls without context-aware escaping are used directly in the interpreter.</a:t>
            </a:r>
          </a:p>
          <a:p>
            <a:pPr marL="285750" indent="-285750">
              <a:buFont typeface="Wingdings" panose="05000000000000000000" pitchFamily="2" charset="2"/>
              <a:buChar char="q"/>
            </a:pPr>
            <a:r>
              <a:rPr lang="en-US" b="0" i="0" dirty="0">
                <a:effectLst/>
              </a:rPr>
              <a:t>Hostile data is used within object-relational mapping (ORM) search parameters to extract additional, sensitive records.</a:t>
            </a:r>
          </a:p>
          <a:p>
            <a:pPr marL="285750" indent="-285750">
              <a:buFont typeface="Wingdings" panose="05000000000000000000" pitchFamily="2" charset="2"/>
              <a:buChar char="q"/>
            </a:pPr>
            <a:r>
              <a:rPr lang="en-US" b="0" i="0" dirty="0">
                <a:effectLst/>
              </a:rPr>
              <a:t>Hostile data is directly used or concatenated</a:t>
            </a:r>
            <a:endParaRPr lang="en-US" dirty="0"/>
          </a:p>
        </p:txBody>
      </p:sp>
      <p:sp>
        <p:nvSpPr>
          <p:cNvPr id="5" name="Text Placeholder 4">
            <a:extLst>
              <a:ext uri="{FF2B5EF4-FFF2-40B4-BE49-F238E27FC236}">
                <a16:creationId xmlns:a16="http://schemas.microsoft.com/office/drawing/2014/main" id="{19AA3EFD-2446-4B60-AC88-853FCEBE33E9}"/>
              </a:ext>
            </a:extLst>
          </p:cNvPr>
          <p:cNvSpPr>
            <a:spLocks noGrp="1"/>
          </p:cNvSpPr>
          <p:nvPr>
            <p:ph type="body" sz="quarter" idx="3"/>
          </p:nvPr>
        </p:nvSpPr>
        <p:spPr>
          <a:xfrm>
            <a:off x="3883659" y="1507894"/>
            <a:ext cx="2936241" cy="576262"/>
          </a:xfrm>
        </p:spPr>
        <p:txBody>
          <a:bodyPr/>
          <a:lstStyle/>
          <a:p>
            <a:r>
              <a:rPr lang="en-US" dirty="0"/>
              <a:t>Prevention</a:t>
            </a:r>
            <a:endParaRPr lang="en-IN" dirty="0"/>
          </a:p>
        </p:txBody>
      </p:sp>
      <p:sp>
        <p:nvSpPr>
          <p:cNvPr id="6" name="Text Placeholder 5">
            <a:extLst>
              <a:ext uri="{FF2B5EF4-FFF2-40B4-BE49-F238E27FC236}">
                <a16:creationId xmlns:a16="http://schemas.microsoft.com/office/drawing/2014/main" id="{7430CED7-D2FD-4805-9F8B-F091DE1C1F6D}"/>
              </a:ext>
            </a:extLst>
          </p:cNvPr>
          <p:cNvSpPr>
            <a:spLocks noGrp="1"/>
          </p:cNvSpPr>
          <p:nvPr>
            <p:ph type="body" sz="half" idx="16"/>
          </p:nvPr>
        </p:nvSpPr>
        <p:spPr>
          <a:xfrm>
            <a:off x="3873106" y="2136471"/>
            <a:ext cx="2946794" cy="4119867"/>
          </a:xfrm>
        </p:spPr>
        <p:txBody>
          <a:bodyPr>
            <a:normAutofit fontScale="92500" lnSpcReduction="10000"/>
          </a:bodyPr>
          <a:lstStyle/>
          <a:p>
            <a:pPr marL="285750" indent="-285750">
              <a:buFont typeface="Wingdings" panose="05000000000000000000" pitchFamily="2" charset="2"/>
              <a:buChar char="q"/>
            </a:pPr>
            <a:r>
              <a:rPr lang="en-IN" b="0" i="0" dirty="0">
                <a:effectLst/>
              </a:rPr>
              <a:t>Use positive server-side input validation. </a:t>
            </a:r>
          </a:p>
          <a:p>
            <a:pPr marL="285750" indent="-285750">
              <a:buFont typeface="Wingdings" panose="05000000000000000000" pitchFamily="2" charset="2"/>
              <a:buChar char="q"/>
            </a:pPr>
            <a:r>
              <a:rPr lang="en-US" b="0" i="0" dirty="0">
                <a:effectLst/>
              </a:rPr>
              <a:t>For any residual dynamic queries, escape special characters using the specific escape syntax for that interpreter.</a:t>
            </a:r>
            <a:endParaRPr lang="en-IN" dirty="0"/>
          </a:p>
          <a:p>
            <a:pPr marL="285750" indent="-285750">
              <a:buFont typeface="Wingdings" panose="05000000000000000000" pitchFamily="2" charset="2"/>
              <a:buChar char="q"/>
            </a:pPr>
            <a:r>
              <a:rPr lang="en-US" b="0" i="0" dirty="0">
                <a:effectLst/>
              </a:rPr>
              <a:t>Use LIMIT and other SQL controls within queries to prevent mass disclosure of records in case of SQL injection.</a:t>
            </a:r>
          </a:p>
          <a:p>
            <a:pPr marL="285750" indent="-285750">
              <a:buFont typeface="Wingdings" panose="05000000000000000000" pitchFamily="2" charset="2"/>
              <a:buChar char="q"/>
            </a:pPr>
            <a:r>
              <a:rPr lang="en-US" dirty="0"/>
              <a:t>I</a:t>
            </a:r>
            <a:r>
              <a:rPr lang="en-US" b="0" i="0" dirty="0">
                <a:effectLst/>
              </a:rPr>
              <a:t>nclude static (SAST), dynamic (DAST), and interactive (IAST) application security testing tools into the CI/CD pipeline to identify introduced injection flaws before production deployment.</a:t>
            </a:r>
            <a:endParaRPr lang="en-IN" dirty="0"/>
          </a:p>
        </p:txBody>
      </p:sp>
      <p:sp>
        <p:nvSpPr>
          <p:cNvPr id="7" name="Text Placeholder 6">
            <a:extLst>
              <a:ext uri="{FF2B5EF4-FFF2-40B4-BE49-F238E27FC236}">
                <a16:creationId xmlns:a16="http://schemas.microsoft.com/office/drawing/2014/main" id="{B6DA864B-7426-4D2B-9177-DCA33BCC8850}"/>
              </a:ext>
            </a:extLst>
          </p:cNvPr>
          <p:cNvSpPr>
            <a:spLocks noGrp="1"/>
          </p:cNvSpPr>
          <p:nvPr>
            <p:ph type="body" sz="quarter" idx="13"/>
          </p:nvPr>
        </p:nvSpPr>
        <p:spPr>
          <a:xfrm>
            <a:off x="7124700" y="4312280"/>
            <a:ext cx="2932113" cy="576262"/>
          </a:xfrm>
        </p:spPr>
        <p:txBody>
          <a:bodyPr/>
          <a:lstStyle/>
          <a:p>
            <a:r>
              <a:rPr lang="en-US" dirty="0"/>
              <a:t>Linked CWE</a:t>
            </a:r>
            <a:endParaRPr lang="en-IN" dirty="0"/>
          </a:p>
        </p:txBody>
      </p:sp>
      <p:sp>
        <p:nvSpPr>
          <p:cNvPr id="8" name="Text Placeholder 7">
            <a:extLst>
              <a:ext uri="{FF2B5EF4-FFF2-40B4-BE49-F238E27FC236}">
                <a16:creationId xmlns:a16="http://schemas.microsoft.com/office/drawing/2014/main" id="{1AB816B8-3842-4CF7-894A-1AB8FC0268F1}"/>
              </a:ext>
            </a:extLst>
          </p:cNvPr>
          <p:cNvSpPr>
            <a:spLocks noGrp="1"/>
          </p:cNvSpPr>
          <p:nvPr>
            <p:ph type="body" sz="half" idx="17"/>
          </p:nvPr>
        </p:nvSpPr>
        <p:spPr>
          <a:xfrm>
            <a:off x="7124700" y="4998080"/>
            <a:ext cx="2932113" cy="762000"/>
          </a:xfrm>
        </p:spPr>
        <p:txBody>
          <a:bodyPr/>
          <a:lstStyle/>
          <a:p>
            <a:pPr marL="285750" indent="-285750">
              <a:buFont typeface="Wingdings" panose="05000000000000000000" pitchFamily="2" charset="2"/>
              <a:buChar char="q"/>
            </a:pPr>
            <a:r>
              <a:rPr lang="en-US" dirty="0"/>
              <a:t>CWE-20</a:t>
            </a:r>
          </a:p>
          <a:p>
            <a:pPr marL="285750" indent="-285750">
              <a:buFont typeface="Wingdings" panose="05000000000000000000" pitchFamily="2" charset="2"/>
              <a:buChar char="q"/>
            </a:pPr>
            <a:r>
              <a:rPr lang="en-US" dirty="0"/>
              <a:t>CWE-89</a:t>
            </a:r>
            <a:endParaRPr lang="en-IN" dirty="0"/>
          </a:p>
        </p:txBody>
      </p:sp>
      <p:sp>
        <p:nvSpPr>
          <p:cNvPr id="9" name="Text Placeholder 6">
            <a:extLst>
              <a:ext uri="{FF2B5EF4-FFF2-40B4-BE49-F238E27FC236}">
                <a16:creationId xmlns:a16="http://schemas.microsoft.com/office/drawing/2014/main" id="{02B48DCD-D839-45B3-9DC2-57C640A512D0}"/>
              </a:ext>
            </a:extLst>
          </p:cNvPr>
          <p:cNvSpPr txBox="1">
            <a:spLocks/>
          </p:cNvSpPr>
          <p:nvPr/>
        </p:nvSpPr>
        <p:spPr>
          <a:xfrm>
            <a:off x="7277100" y="1554051"/>
            <a:ext cx="2932113" cy="576262"/>
          </a:xfrm>
          <a:prstGeom prst="rect">
            <a:avLst/>
          </a:prstGeom>
        </p:spPr>
        <p:txBody>
          <a:bodyPr vert="horz" lIns="91440" tIns="45720" rIns="91440" bIns="45720" rtlCol="0" anchor="b">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400" b="0" i="0" kern="1200">
                <a:solidFill>
                  <a:schemeClr val="accent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2000" b="1"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800" b="1"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1600" b="1" i="0" kern="1200">
                <a:solidFill>
                  <a:schemeClr val="tx1"/>
                </a:solidFill>
                <a:latin typeface="+mj-lt"/>
                <a:ea typeface="+mj-ea"/>
                <a:cs typeface="+mj-cs"/>
              </a:defRPr>
            </a:lvl9pPr>
          </a:lstStyle>
          <a:p>
            <a:r>
              <a:rPr lang="en-US" dirty="0"/>
              <a:t>Vulnerabilities</a:t>
            </a:r>
            <a:endParaRPr lang="en-IN" dirty="0"/>
          </a:p>
        </p:txBody>
      </p:sp>
      <p:sp>
        <p:nvSpPr>
          <p:cNvPr id="10" name="Text Placeholder 7">
            <a:extLst>
              <a:ext uri="{FF2B5EF4-FFF2-40B4-BE49-F238E27FC236}">
                <a16:creationId xmlns:a16="http://schemas.microsoft.com/office/drawing/2014/main" id="{B3CF3E61-D48C-4C30-BBF5-5FE09D051FA5}"/>
              </a:ext>
            </a:extLst>
          </p:cNvPr>
          <p:cNvSpPr txBox="1">
            <a:spLocks/>
          </p:cNvSpPr>
          <p:nvPr/>
        </p:nvSpPr>
        <p:spPr>
          <a:xfrm>
            <a:off x="7277100" y="2239851"/>
            <a:ext cx="2932113" cy="762000"/>
          </a:xfrm>
          <a:prstGeom prst="rect">
            <a:avLst/>
          </a:prstGeom>
        </p:spPr>
        <p:txBody>
          <a:bodyPr vert="horz" lIns="91440" tIns="45720" rIns="91440" bIns="45720" rtlCol="0" anchor="t">
            <a:normAutofit fontScale="775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b="0" i="0" kern="1200">
                <a:solidFill>
                  <a:schemeClr val="tx1"/>
                </a:solidFill>
                <a:latin typeface="+mj-lt"/>
                <a:ea typeface="+mj-ea"/>
                <a:cs typeface="+mj-cs"/>
              </a:defRPr>
            </a:lvl1pPr>
            <a:lvl2pPr marL="457200" indent="0" algn="l" defTabSz="457200" rtl="0" eaLnBrk="1" latinLnBrk="0" hangingPunct="1">
              <a:spcBef>
                <a:spcPts val="1000"/>
              </a:spcBef>
              <a:spcAft>
                <a:spcPts val="0"/>
              </a:spcAft>
              <a:buClr>
                <a:schemeClr val="accent1"/>
              </a:buClr>
              <a:buSzPct val="80000"/>
              <a:buFont typeface="Wingdings 3" charset="2"/>
              <a:buNone/>
              <a:defRPr sz="1200" b="0" i="0" kern="1200">
                <a:solidFill>
                  <a:schemeClr val="tx1"/>
                </a:solidFill>
                <a:latin typeface="+mj-lt"/>
                <a:ea typeface="+mj-ea"/>
                <a:cs typeface="+mj-cs"/>
              </a:defRPr>
            </a:lvl2pPr>
            <a:lvl3pPr marL="914400" indent="0" algn="l" defTabSz="457200" rtl="0" eaLnBrk="1" latinLnBrk="0" hangingPunct="1">
              <a:spcBef>
                <a:spcPts val="1000"/>
              </a:spcBef>
              <a:spcAft>
                <a:spcPts val="0"/>
              </a:spcAft>
              <a:buClr>
                <a:schemeClr val="accent1"/>
              </a:buClr>
              <a:buSzPct val="80000"/>
              <a:buFont typeface="Wingdings 3" charset="2"/>
              <a:buNone/>
              <a:defRPr sz="1000" b="0" i="0" kern="1200">
                <a:solidFill>
                  <a:schemeClr val="tx1"/>
                </a:solidFill>
                <a:latin typeface="+mj-lt"/>
                <a:ea typeface="+mj-ea"/>
                <a:cs typeface="+mj-cs"/>
              </a:defRPr>
            </a:lvl3pPr>
            <a:lvl4pPr marL="1371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4pPr>
            <a:lvl5pPr marL="18288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5pPr>
            <a:lvl6pPr marL="22860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6pPr>
            <a:lvl7pPr marL="27432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7pPr>
            <a:lvl8pPr marL="32004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8pPr>
            <a:lvl9pPr marL="3657600" indent="0" algn="l" defTabSz="457200" rtl="0" eaLnBrk="1" latinLnBrk="0" hangingPunct="1">
              <a:spcBef>
                <a:spcPts val="1000"/>
              </a:spcBef>
              <a:spcAft>
                <a:spcPts val="0"/>
              </a:spcAft>
              <a:buClr>
                <a:schemeClr val="accent1"/>
              </a:buClr>
              <a:buSzPct val="80000"/>
              <a:buFont typeface="Wingdings 3" charset="2"/>
              <a:buNone/>
              <a:defRPr sz="900" b="0" i="0" kern="1200">
                <a:solidFill>
                  <a:schemeClr val="tx1"/>
                </a:solidFill>
                <a:latin typeface="+mj-lt"/>
                <a:ea typeface="+mj-ea"/>
                <a:cs typeface="+mj-cs"/>
              </a:defRPr>
            </a:lvl9pPr>
          </a:lstStyle>
          <a:p>
            <a:pPr marL="285750" indent="-285750">
              <a:buFont typeface="Wingdings" panose="05000000000000000000" pitchFamily="2" charset="2"/>
              <a:buChar char="q"/>
            </a:pPr>
            <a:r>
              <a:rPr lang="en-US" dirty="0"/>
              <a:t>SQL Injection</a:t>
            </a:r>
          </a:p>
          <a:p>
            <a:pPr marL="285750" indent="-285750">
              <a:buFont typeface="Wingdings" panose="05000000000000000000" pitchFamily="2" charset="2"/>
              <a:buChar char="q"/>
            </a:pPr>
            <a:r>
              <a:rPr lang="en-US" dirty="0"/>
              <a:t>No-SQL Injection</a:t>
            </a:r>
          </a:p>
          <a:p>
            <a:pPr marL="285750" indent="-285750">
              <a:buFont typeface="Wingdings" panose="05000000000000000000" pitchFamily="2" charset="2"/>
              <a:buChar char="q"/>
            </a:pPr>
            <a:r>
              <a:rPr lang="en-US" dirty="0"/>
              <a:t>OGNL Injection</a:t>
            </a:r>
          </a:p>
        </p:txBody>
      </p:sp>
    </p:spTree>
    <p:extLst>
      <p:ext uri="{BB962C8B-B14F-4D97-AF65-F5344CB8AC3E}">
        <p14:creationId xmlns:p14="http://schemas.microsoft.com/office/powerpoint/2010/main" val="18910541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2.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Digital design</Template>
  <TotalTime>6431</TotalTime>
  <Words>2196</Words>
  <Application>Microsoft Office PowerPoint</Application>
  <PresentationFormat>Widescreen</PresentationFormat>
  <Paragraphs>335</Paragraphs>
  <Slides>31</Slides>
  <Notes>4</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-apple-system</vt:lpstr>
      <vt:lpstr>Arial</vt:lpstr>
      <vt:lpstr>Calibri</vt:lpstr>
      <vt:lpstr>Century Gothic</vt:lpstr>
      <vt:lpstr>Roboto</vt:lpstr>
      <vt:lpstr>Verdana</vt:lpstr>
      <vt:lpstr>Wingdings</vt:lpstr>
      <vt:lpstr>Wingdings 3</vt:lpstr>
      <vt:lpstr>Ion</vt:lpstr>
      <vt:lpstr>Package</vt:lpstr>
      <vt:lpstr>Application Security</vt:lpstr>
      <vt:lpstr>Agenda</vt:lpstr>
      <vt:lpstr>CVE , CWE, CVSS</vt:lpstr>
      <vt:lpstr>What is WebAppSec?</vt:lpstr>
      <vt:lpstr>Generic Web Application Set Up</vt:lpstr>
      <vt:lpstr>OWASP Web Application Security Risks / Vulnerabilities</vt:lpstr>
      <vt:lpstr>Broken Access Control</vt:lpstr>
      <vt:lpstr>Cryptographic Failures</vt:lpstr>
      <vt:lpstr>Injection</vt:lpstr>
      <vt:lpstr>SQL Injection</vt:lpstr>
      <vt:lpstr>SQL Injection</vt:lpstr>
      <vt:lpstr>Insecure Design Focuses on risks related to design and architectural flaws</vt:lpstr>
      <vt:lpstr>Security Misconfiguration</vt:lpstr>
      <vt:lpstr>Vulnerable and Outdated Components</vt:lpstr>
      <vt:lpstr>Identification and Authentication Failures</vt:lpstr>
      <vt:lpstr>Software and Data Integrity Failures</vt:lpstr>
      <vt:lpstr>Security Logging and Monitoring Failures</vt:lpstr>
      <vt:lpstr>Server-Side Request Forgery</vt:lpstr>
      <vt:lpstr>Web API</vt:lpstr>
      <vt:lpstr>OWASP Web API Security Risks / Vulnerabilties</vt:lpstr>
      <vt:lpstr>API1. Broken Object Level Authorization</vt:lpstr>
      <vt:lpstr>API2. Broken User Authentication, Credential Stuffing </vt:lpstr>
      <vt:lpstr>Web API Credential Stuffing</vt:lpstr>
      <vt:lpstr>Credential Stuffing Prevention Cheat Sheet</vt:lpstr>
      <vt:lpstr>API3:2019 Excessive Data Exposure</vt:lpstr>
      <vt:lpstr>Web API Security Tool</vt:lpstr>
      <vt:lpstr>Web Service Security</vt:lpstr>
      <vt:lpstr>Web Service Security</vt:lpstr>
      <vt:lpstr>OWASP Security Testing Guide Checklist</vt:lpstr>
      <vt:lpstr>Few more links…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DESIGN</dc:title>
  <dc:creator>Jolly Trivedi</dc:creator>
  <cp:lastModifiedBy>Jolly Trivedi</cp:lastModifiedBy>
  <cp:revision>226</cp:revision>
  <dcterms:created xsi:type="dcterms:W3CDTF">2022-03-09T14:22:57Z</dcterms:created>
  <dcterms:modified xsi:type="dcterms:W3CDTF">2022-03-17T08:09:10Z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3bb46c77-3b58-4101-b463-cd3b3d516e4a_Enabled">
    <vt:lpwstr>true</vt:lpwstr>
  </property>
  <property fmtid="{D5CDD505-2E9C-101B-9397-08002B2CF9AE}" pid="4" name="MSIP_Label_3bb46c77-3b58-4101-b463-cd3b3d516e4a_SetDate">
    <vt:lpwstr>2022-03-09T14:29:00Z</vt:lpwstr>
  </property>
  <property fmtid="{D5CDD505-2E9C-101B-9397-08002B2CF9AE}" pid="5" name="MSIP_Label_3bb46c77-3b58-4101-b463-cd3b3d516e4a_Method">
    <vt:lpwstr>Privileged</vt:lpwstr>
  </property>
  <property fmtid="{D5CDD505-2E9C-101B-9397-08002B2CF9AE}" pid="6" name="MSIP_Label_3bb46c77-3b58-4101-b463-cd3b3d516e4a_Name">
    <vt:lpwstr>Non-Business</vt:lpwstr>
  </property>
  <property fmtid="{D5CDD505-2E9C-101B-9397-08002B2CF9AE}" pid="7" name="MSIP_Label_3bb46c77-3b58-4101-b463-cd3b3d516e4a_SiteId">
    <vt:lpwstr>311b3378-8e8a-4b5e-a33f-e80a3d8ba60a</vt:lpwstr>
  </property>
  <property fmtid="{D5CDD505-2E9C-101B-9397-08002B2CF9AE}" pid="8" name="MSIP_Label_3bb46c77-3b58-4101-b463-cd3b3d516e4a_ActionId">
    <vt:lpwstr>6d2908f0-8fba-48a5-af15-962a2fcf777f</vt:lpwstr>
  </property>
  <property fmtid="{D5CDD505-2E9C-101B-9397-08002B2CF9AE}" pid="9" name="MSIP_Label_3bb46c77-3b58-4101-b463-cd3b3d516e4a_ContentBits">
    <vt:lpwstr>0</vt:lpwstr>
  </property>
</Properties>
</file>